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0.xml" ContentType="application/vnd.openxmlformats-officedocument.presentationml.tags+xml"/>
  <Override PartName="/ppt/notesSlides/notesSlide9.xml" ContentType="application/vnd.openxmlformats-officedocument.presentationml.notesSlide+xml"/>
  <Override PartName="/ppt/tags/tag41.xml" ContentType="application/vnd.openxmlformats-officedocument.presentationml.tags+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 id="2147484383" r:id="rId5"/>
  </p:sldMasterIdLst>
  <p:notesMasterIdLst>
    <p:notesMasterId r:id="rId22"/>
  </p:notesMasterIdLst>
  <p:handoutMasterIdLst>
    <p:handoutMasterId r:id="rId23"/>
  </p:handoutMasterIdLst>
  <p:sldIdLst>
    <p:sldId id="2076137917" r:id="rId6"/>
    <p:sldId id="2076137918" r:id="rId7"/>
    <p:sldId id="2076137911" r:id="rId8"/>
    <p:sldId id="1370" r:id="rId9"/>
    <p:sldId id="2076137919" r:id="rId10"/>
    <p:sldId id="2076137922" r:id="rId11"/>
    <p:sldId id="2076137933" r:id="rId12"/>
    <p:sldId id="2076137923" r:id="rId13"/>
    <p:sldId id="2076137948" r:id="rId14"/>
    <p:sldId id="2076137950" r:id="rId15"/>
    <p:sldId id="2076137953" r:id="rId16"/>
    <p:sldId id="2076137924" r:id="rId17"/>
    <p:sldId id="2076137935" r:id="rId18"/>
    <p:sldId id="2076137958" r:id="rId19"/>
    <p:sldId id="2076137920" r:id="rId20"/>
    <p:sldId id="2076137921" r:id="rId21"/>
  </p:sldIdLst>
  <p:sldSz cx="12436475" cy="6994525"/>
  <p:notesSz cx="6858000" cy="9144000"/>
  <p:custDataLst>
    <p:tags r:id="rId24"/>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oryboard" id="{0C8682EF-709C-4DD2-B11B-19E2D910C2A9}">
          <p14:sldIdLst>
            <p14:sldId id="2076137917"/>
            <p14:sldId id="2076137918"/>
            <p14:sldId id="2076137911"/>
          </p14:sldIdLst>
        </p14:section>
        <p14:section name="Main Section" id="{DBA7CB84-7B66-4E24-AC1A-2003CF831DC5}">
          <p14:sldIdLst>
            <p14:sldId id="1370"/>
            <p14:sldId id="2076137919"/>
            <p14:sldId id="2076137922"/>
            <p14:sldId id="2076137933"/>
            <p14:sldId id="2076137923"/>
            <p14:sldId id="2076137948"/>
            <p14:sldId id="2076137950"/>
            <p14:sldId id="2076137953"/>
            <p14:sldId id="2076137924"/>
            <p14:sldId id="2076137935"/>
            <p14:sldId id="2076137958"/>
            <p14:sldId id="2076137920"/>
            <p14:sldId id="2076137921"/>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FFFF"/>
    <a:srgbClr val="FF0066"/>
    <a:srgbClr val="00BCF2"/>
    <a:srgbClr val="F2F2F2"/>
    <a:srgbClr val="000000"/>
    <a:srgbClr val="B3EBFB"/>
    <a:srgbClr val="DADAD8"/>
    <a:srgbClr val="B4B4B4"/>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27" autoAdjust="0"/>
    <p:restoredTop sz="57888" autoAdjust="0"/>
  </p:normalViewPr>
  <p:slideViewPr>
    <p:cSldViewPr>
      <p:cViewPr varScale="1">
        <p:scale>
          <a:sx n="62" d="100"/>
          <a:sy n="62" d="100"/>
        </p:scale>
        <p:origin x="2496" y="66"/>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gs" Target="tags/tag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A89742-3930-46D5-8889-1820BF83BC47}" type="doc">
      <dgm:prSet loTypeId="urn:microsoft.com/office/officeart/2005/8/layout/process1" loCatId="process" qsTypeId="urn:microsoft.com/office/officeart/2005/8/quickstyle/simple1" qsCatId="simple" csTypeId="urn:microsoft.com/office/officeart/2005/8/colors/colorful5" csCatId="colorful" phldr="1"/>
      <dgm:spPr/>
      <dgm:t>
        <a:bodyPr/>
        <a:lstStyle/>
        <a:p>
          <a:endParaRPr lang="en-US"/>
        </a:p>
      </dgm:t>
    </dgm:pt>
    <dgm:pt modelId="{B89258E4-DD4E-4B88-B31D-6D08A1F4D39C}">
      <dgm:prSet phldrT="[Text]"/>
      <dgm:spPr/>
      <dgm:t>
        <a:bodyPr/>
        <a:lstStyle/>
        <a:p>
          <a:r>
            <a:rPr lang="en-US" dirty="0"/>
            <a:t>Collect Data</a:t>
          </a:r>
        </a:p>
      </dgm:t>
    </dgm:pt>
    <dgm:pt modelId="{05B7D9EA-0AB6-4607-B9C8-072112EF5337}" type="parTrans" cxnId="{5AD8EB4C-77BE-43BA-B48D-27416E687923}">
      <dgm:prSet/>
      <dgm:spPr/>
      <dgm:t>
        <a:bodyPr/>
        <a:lstStyle/>
        <a:p>
          <a:endParaRPr lang="en-US"/>
        </a:p>
      </dgm:t>
    </dgm:pt>
    <dgm:pt modelId="{DB880743-BE48-4B5D-BD4D-9D758CDB5EB9}" type="sibTrans" cxnId="{5AD8EB4C-77BE-43BA-B48D-27416E687923}">
      <dgm:prSet/>
      <dgm:spPr/>
      <dgm:t>
        <a:bodyPr/>
        <a:lstStyle/>
        <a:p>
          <a:endParaRPr lang="en-US"/>
        </a:p>
      </dgm:t>
    </dgm:pt>
    <dgm:pt modelId="{D741E240-E883-420E-866F-8F7030211163}">
      <dgm:prSet phldrT="[Text]"/>
      <dgm:spPr/>
      <dgm:t>
        <a:bodyPr/>
        <a:lstStyle/>
        <a:p>
          <a:r>
            <a:rPr lang="en-US" dirty="0"/>
            <a:t>Prepare Data</a:t>
          </a:r>
        </a:p>
      </dgm:t>
    </dgm:pt>
    <dgm:pt modelId="{01F02F65-E3E6-40E8-8443-5D8CD3477D48}" type="parTrans" cxnId="{21F62B37-1350-4156-8958-EACB54F600E2}">
      <dgm:prSet/>
      <dgm:spPr/>
      <dgm:t>
        <a:bodyPr/>
        <a:lstStyle/>
        <a:p>
          <a:endParaRPr lang="en-US"/>
        </a:p>
      </dgm:t>
    </dgm:pt>
    <dgm:pt modelId="{0AEE96E5-B05E-4FBC-87BD-BCBBAC1347DF}" type="sibTrans" cxnId="{21F62B37-1350-4156-8958-EACB54F600E2}">
      <dgm:prSet/>
      <dgm:spPr/>
      <dgm:t>
        <a:bodyPr/>
        <a:lstStyle/>
        <a:p>
          <a:endParaRPr lang="en-US"/>
        </a:p>
      </dgm:t>
    </dgm:pt>
    <dgm:pt modelId="{52B06FA5-4CF9-49D1-BCFC-97D36FFF79E5}">
      <dgm:prSet phldrT="[Text]"/>
      <dgm:spPr/>
      <dgm:t>
        <a:bodyPr/>
        <a:lstStyle/>
        <a:p>
          <a:r>
            <a:rPr lang="en-US" dirty="0"/>
            <a:t>Train Model</a:t>
          </a:r>
        </a:p>
      </dgm:t>
    </dgm:pt>
    <dgm:pt modelId="{F613C892-2F2F-493D-B82F-3C065F3C4B0F}" type="parTrans" cxnId="{C7D23A6B-3149-421D-819A-E8DAA3737B5E}">
      <dgm:prSet/>
      <dgm:spPr/>
      <dgm:t>
        <a:bodyPr/>
        <a:lstStyle/>
        <a:p>
          <a:endParaRPr lang="en-US"/>
        </a:p>
      </dgm:t>
    </dgm:pt>
    <dgm:pt modelId="{E512BC73-24A3-4312-A01C-8D3D4EF64159}" type="sibTrans" cxnId="{C7D23A6B-3149-421D-819A-E8DAA3737B5E}">
      <dgm:prSet/>
      <dgm:spPr/>
      <dgm:t>
        <a:bodyPr/>
        <a:lstStyle/>
        <a:p>
          <a:endParaRPr lang="en-US"/>
        </a:p>
      </dgm:t>
    </dgm:pt>
    <dgm:pt modelId="{E24EC8E1-57F8-4DED-A6AE-328F1BB74666}">
      <dgm:prSet phldrT="[Text]"/>
      <dgm:spPr/>
      <dgm:t>
        <a:bodyPr/>
        <a:lstStyle/>
        <a:p>
          <a:r>
            <a:rPr lang="en-US"/>
            <a:t>Evaluate Model</a:t>
          </a:r>
        </a:p>
      </dgm:t>
    </dgm:pt>
    <dgm:pt modelId="{B89196FA-BCBB-4E01-81F0-DBDC9A5AC4EE}" type="parTrans" cxnId="{3F1C28C4-616D-4560-8595-61AE6348C382}">
      <dgm:prSet/>
      <dgm:spPr/>
      <dgm:t>
        <a:bodyPr/>
        <a:lstStyle/>
        <a:p>
          <a:endParaRPr lang="en-US"/>
        </a:p>
      </dgm:t>
    </dgm:pt>
    <dgm:pt modelId="{BF523E24-02D5-4FB5-95C0-F60389EA5E3B}" type="sibTrans" cxnId="{3F1C28C4-616D-4560-8595-61AE6348C382}">
      <dgm:prSet/>
      <dgm:spPr/>
      <dgm:t>
        <a:bodyPr/>
        <a:lstStyle/>
        <a:p>
          <a:endParaRPr lang="en-US"/>
        </a:p>
      </dgm:t>
    </dgm:pt>
    <dgm:pt modelId="{68F5E536-CE3A-4BB0-82E1-10579A31615A}">
      <dgm:prSet phldrT="[Text]"/>
      <dgm:spPr/>
      <dgm:t>
        <a:bodyPr/>
        <a:lstStyle/>
        <a:p>
          <a:r>
            <a:rPr lang="en-US" dirty="0"/>
            <a:t>Deploy Model</a:t>
          </a:r>
        </a:p>
      </dgm:t>
    </dgm:pt>
    <dgm:pt modelId="{64305B97-39CF-4BBE-97F4-C5FCB16F173C}" type="parTrans" cxnId="{ABB8B856-29F1-47CC-BF9E-56D0CCCC5B00}">
      <dgm:prSet/>
      <dgm:spPr/>
      <dgm:t>
        <a:bodyPr/>
        <a:lstStyle/>
        <a:p>
          <a:endParaRPr lang="en-US"/>
        </a:p>
      </dgm:t>
    </dgm:pt>
    <dgm:pt modelId="{568B799A-71CB-4222-B005-77311053898D}" type="sibTrans" cxnId="{ABB8B856-29F1-47CC-BF9E-56D0CCCC5B00}">
      <dgm:prSet/>
      <dgm:spPr/>
      <dgm:t>
        <a:bodyPr/>
        <a:lstStyle/>
        <a:p>
          <a:endParaRPr lang="en-US"/>
        </a:p>
      </dgm:t>
    </dgm:pt>
    <dgm:pt modelId="{8C03633A-AAEA-4280-99C9-97E14C225B70}" type="pres">
      <dgm:prSet presAssocID="{BAA89742-3930-46D5-8889-1820BF83BC47}" presName="Name0" presStyleCnt="0">
        <dgm:presLayoutVars>
          <dgm:dir/>
          <dgm:resizeHandles val="exact"/>
        </dgm:presLayoutVars>
      </dgm:prSet>
      <dgm:spPr/>
    </dgm:pt>
    <dgm:pt modelId="{5C8A2586-4E7B-4109-9268-930A933EE4FE}" type="pres">
      <dgm:prSet presAssocID="{B89258E4-DD4E-4B88-B31D-6D08A1F4D39C}" presName="node" presStyleLbl="node1" presStyleIdx="0" presStyleCnt="5">
        <dgm:presLayoutVars>
          <dgm:bulletEnabled val="1"/>
        </dgm:presLayoutVars>
      </dgm:prSet>
      <dgm:spPr/>
    </dgm:pt>
    <dgm:pt modelId="{B9F91FD4-F82B-4991-BE8D-70E1DD9EC6C2}" type="pres">
      <dgm:prSet presAssocID="{DB880743-BE48-4B5D-BD4D-9D758CDB5EB9}" presName="sibTrans" presStyleLbl="sibTrans2D1" presStyleIdx="0" presStyleCnt="4"/>
      <dgm:spPr/>
    </dgm:pt>
    <dgm:pt modelId="{F2FCF5F8-F911-4707-901F-D540ED0CC402}" type="pres">
      <dgm:prSet presAssocID="{DB880743-BE48-4B5D-BD4D-9D758CDB5EB9}" presName="connectorText" presStyleLbl="sibTrans2D1" presStyleIdx="0" presStyleCnt="4"/>
      <dgm:spPr/>
    </dgm:pt>
    <dgm:pt modelId="{BB1138A1-CD1C-4918-8169-15F0FAAA30AD}" type="pres">
      <dgm:prSet presAssocID="{D741E240-E883-420E-866F-8F7030211163}" presName="node" presStyleLbl="node1" presStyleIdx="1" presStyleCnt="5">
        <dgm:presLayoutVars>
          <dgm:bulletEnabled val="1"/>
        </dgm:presLayoutVars>
      </dgm:prSet>
      <dgm:spPr/>
    </dgm:pt>
    <dgm:pt modelId="{684A88AC-D400-45D2-917E-3F0467F15DA3}" type="pres">
      <dgm:prSet presAssocID="{0AEE96E5-B05E-4FBC-87BD-BCBBAC1347DF}" presName="sibTrans" presStyleLbl="sibTrans2D1" presStyleIdx="1" presStyleCnt="4"/>
      <dgm:spPr/>
    </dgm:pt>
    <dgm:pt modelId="{1201DDC3-00B9-4881-A7F8-E94B80D37748}" type="pres">
      <dgm:prSet presAssocID="{0AEE96E5-B05E-4FBC-87BD-BCBBAC1347DF}" presName="connectorText" presStyleLbl="sibTrans2D1" presStyleIdx="1" presStyleCnt="4"/>
      <dgm:spPr/>
    </dgm:pt>
    <dgm:pt modelId="{CC1C6601-F255-4267-81B4-A1239501CE4F}" type="pres">
      <dgm:prSet presAssocID="{52B06FA5-4CF9-49D1-BCFC-97D36FFF79E5}" presName="node" presStyleLbl="node1" presStyleIdx="2" presStyleCnt="5">
        <dgm:presLayoutVars>
          <dgm:bulletEnabled val="1"/>
        </dgm:presLayoutVars>
      </dgm:prSet>
      <dgm:spPr/>
    </dgm:pt>
    <dgm:pt modelId="{BDE6A601-9F6D-4116-9546-3A72D64B09DA}" type="pres">
      <dgm:prSet presAssocID="{E512BC73-24A3-4312-A01C-8D3D4EF64159}" presName="sibTrans" presStyleLbl="sibTrans2D1" presStyleIdx="2" presStyleCnt="4"/>
      <dgm:spPr/>
    </dgm:pt>
    <dgm:pt modelId="{6DB77BD8-A2A5-4CCA-B57E-89C861C36D4F}" type="pres">
      <dgm:prSet presAssocID="{E512BC73-24A3-4312-A01C-8D3D4EF64159}" presName="connectorText" presStyleLbl="sibTrans2D1" presStyleIdx="2" presStyleCnt="4"/>
      <dgm:spPr/>
    </dgm:pt>
    <dgm:pt modelId="{BD3021EE-129D-4F11-A2E9-C7A0D62F773A}" type="pres">
      <dgm:prSet presAssocID="{E24EC8E1-57F8-4DED-A6AE-328F1BB74666}" presName="node" presStyleLbl="node1" presStyleIdx="3" presStyleCnt="5">
        <dgm:presLayoutVars>
          <dgm:bulletEnabled val="1"/>
        </dgm:presLayoutVars>
      </dgm:prSet>
      <dgm:spPr/>
    </dgm:pt>
    <dgm:pt modelId="{F752B121-A87E-4CFB-8120-D66595EA396B}" type="pres">
      <dgm:prSet presAssocID="{BF523E24-02D5-4FB5-95C0-F60389EA5E3B}" presName="sibTrans" presStyleLbl="sibTrans2D1" presStyleIdx="3" presStyleCnt="4"/>
      <dgm:spPr/>
    </dgm:pt>
    <dgm:pt modelId="{68612C70-D2AF-4705-A56E-39A4A6E5940B}" type="pres">
      <dgm:prSet presAssocID="{BF523E24-02D5-4FB5-95C0-F60389EA5E3B}" presName="connectorText" presStyleLbl="sibTrans2D1" presStyleIdx="3" presStyleCnt="4"/>
      <dgm:spPr/>
    </dgm:pt>
    <dgm:pt modelId="{21BFA5B5-D329-42D1-964C-EE638721285E}" type="pres">
      <dgm:prSet presAssocID="{68F5E536-CE3A-4BB0-82E1-10579A31615A}" presName="node" presStyleLbl="node1" presStyleIdx="4" presStyleCnt="5">
        <dgm:presLayoutVars>
          <dgm:bulletEnabled val="1"/>
        </dgm:presLayoutVars>
      </dgm:prSet>
      <dgm:spPr/>
    </dgm:pt>
  </dgm:ptLst>
  <dgm:cxnLst>
    <dgm:cxn modelId="{47272C1A-798A-421A-9F72-128CB7E028F4}" type="presOf" srcId="{E512BC73-24A3-4312-A01C-8D3D4EF64159}" destId="{BDE6A601-9F6D-4116-9546-3A72D64B09DA}" srcOrd="0" destOrd="0" presId="urn:microsoft.com/office/officeart/2005/8/layout/process1"/>
    <dgm:cxn modelId="{3C7FDA2D-AF5F-442D-B0C5-05DC7B000243}" type="presOf" srcId="{52B06FA5-4CF9-49D1-BCFC-97D36FFF79E5}" destId="{CC1C6601-F255-4267-81B4-A1239501CE4F}" srcOrd="0" destOrd="0" presId="urn:microsoft.com/office/officeart/2005/8/layout/process1"/>
    <dgm:cxn modelId="{21F62B37-1350-4156-8958-EACB54F600E2}" srcId="{BAA89742-3930-46D5-8889-1820BF83BC47}" destId="{D741E240-E883-420E-866F-8F7030211163}" srcOrd="1" destOrd="0" parTransId="{01F02F65-E3E6-40E8-8443-5D8CD3477D48}" sibTransId="{0AEE96E5-B05E-4FBC-87BD-BCBBAC1347DF}"/>
    <dgm:cxn modelId="{C7D23A6B-3149-421D-819A-E8DAA3737B5E}" srcId="{BAA89742-3930-46D5-8889-1820BF83BC47}" destId="{52B06FA5-4CF9-49D1-BCFC-97D36FFF79E5}" srcOrd="2" destOrd="0" parTransId="{F613C892-2F2F-493D-B82F-3C065F3C4B0F}" sibTransId="{E512BC73-24A3-4312-A01C-8D3D4EF64159}"/>
    <dgm:cxn modelId="{97D3644B-B188-4286-AD25-BBDADC89118A}" type="presOf" srcId="{0AEE96E5-B05E-4FBC-87BD-BCBBAC1347DF}" destId="{684A88AC-D400-45D2-917E-3F0467F15DA3}" srcOrd="0" destOrd="0" presId="urn:microsoft.com/office/officeart/2005/8/layout/process1"/>
    <dgm:cxn modelId="{5AD8EB4C-77BE-43BA-B48D-27416E687923}" srcId="{BAA89742-3930-46D5-8889-1820BF83BC47}" destId="{B89258E4-DD4E-4B88-B31D-6D08A1F4D39C}" srcOrd="0" destOrd="0" parTransId="{05B7D9EA-0AB6-4607-B9C8-072112EF5337}" sibTransId="{DB880743-BE48-4B5D-BD4D-9D758CDB5EB9}"/>
    <dgm:cxn modelId="{456BE24D-56A7-47F1-9BAA-388FDA41F1C3}" type="presOf" srcId="{0AEE96E5-B05E-4FBC-87BD-BCBBAC1347DF}" destId="{1201DDC3-00B9-4881-A7F8-E94B80D37748}" srcOrd="1" destOrd="0" presId="urn:microsoft.com/office/officeart/2005/8/layout/process1"/>
    <dgm:cxn modelId="{ABB8B856-29F1-47CC-BF9E-56D0CCCC5B00}" srcId="{BAA89742-3930-46D5-8889-1820BF83BC47}" destId="{68F5E536-CE3A-4BB0-82E1-10579A31615A}" srcOrd="4" destOrd="0" parTransId="{64305B97-39CF-4BBE-97F4-C5FCB16F173C}" sibTransId="{568B799A-71CB-4222-B005-77311053898D}"/>
    <dgm:cxn modelId="{DBA16F86-1AF7-4B0A-BF97-58EDB935499E}" type="presOf" srcId="{68F5E536-CE3A-4BB0-82E1-10579A31615A}" destId="{21BFA5B5-D329-42D1-964C-EE638721285E}" srcOrd="0" destOrd="0" presId="urn:microsoft.com/office/officeart/2005/8/layout/process1"/>
    <dgm:cxn modelId="{EE145B8F-D8B6-49CB-BA5C-3E929B660EBB}" type="presOf" srcId="{BF523E24-02D5-4FB5-95C0-F60389EA5E3B}" destId="{F752B121-A87E-4CFB-8120-D66595EA396B}" srcOrd="0" destOrd="0" presId="urn:microsoft.com/office/officeart/2005/8/layout/process1"/>
    <dgm:cxn modelId="{83F3C491-C60E-4A0D-AD56-BEF665D2018C}" type="presOf" srcId="{BAA89742-3930-46D5-8889-1820BF83BC47}" destId="{8C03633A-AAEA-4280-99C9-97E14C225B70}" srcOrd="0" destOrd="0" presId="urn:microsoft.com/office/officeart/2005/8/layout/process1"/>
    <dgm:cxn modelId="{30117B9B-401E-4C96-B82C-E49717816D80}" type="presOf" srcId="{DB880743-BE48-4B5D-BD4D-9D758CDB5EB9}" destId="{B9F91FD4-F82B-4991-BE8D-70E1DD9EC6C2}" srcOrd="0" destOrd="0" presId="urn:microsoft.com/office/officeart/2005/8/layout/process1"/>
    <dgm:cxn modelId="{BD2236AA-6D9D-42AD-B0CC-982269A9B565}" type="presOf" srcId="{B89258E4-DD4E-4B88-B31D-6D08A1F4D39C}" destId="{5C8A2586-4E7B-4109-9268-930A933EE4FE}" srcOrd="0" destOrd="0" presId="urn:microsoft.com/office/officeart/2005/8/layout/process1"/>
    <dgm:cxn modelId="{3F1C28C4-616D-4560-8595-61AE6348C382}" srcId="{BAA89742-3930-46D5-8889-1820BF83BC47}" destId="{E24EC8E1-57F8-4DED-A6AE-328F1BB74666}" srcOrd="3" destOrd="0" parTransId="{B89196FA-BCBB-4E01-81F0-DBDC9A5AC4EE}" sibTransId="{BF523E24-02D5-4FB5-95C0-F60389EA5E3B}"/>
    <dgm:cxn modelId="{EA17DEE3-00EF-4457-9A05-328120F35042}" type="presOf" srcId="{E24EC8E1-57F8-4DED-A6AE-328F1BB74666}" destId="{BD3021EE-129D-4F11-A2E9-C7A0D62F773A}" srcOrd="0" destOrd="0" presId="urn:microsoft.com/office/officeart/2005/8/layout/process1"/>
    <dgm:cxn modelId="{399D96E7-6D0F-4A57-BDDF-B84832BBA225}" type="presOf" srcId="{D741E240-E883-420E-866F-8F7030211163}" destId="{BB1138A1-CD1C-4918-8169-15F0FAAA30AD}" srcOrd="0" destOrd="0" presId="urn:microsoft.com/office/officeart/2005/8/layout/process1"/>
    <dgm:cxn modelId="{A6114AF3-AFA9-4B9A-8CE6-0BFD3D670471}" type="presOf" srcId="{BF523E24-02D5-4FB5-95C0-F60389EA5E3B}" destId="{68612C70-D2AF-4705-A56E-39A4A6E5940B}" srcOrd="1" destOrd="0" presId="urn:microsoft.com/office/officeart/2005/8/layout/process1"/>
    <dgm:cxn modelId="{28EB2EF7-D9F9-44BE-9DDF-E5C85D14BEB5}" type="presOf" srcId="{DB880743-BE48-4B5D-BD4D-9D758CDB5EB9}" destId="{F2FCF5F8-F911-4707-901F-D540ED0CC402}" srcOrd="1" destOrd="0" presId="urn:microsoft.com/office/officeart/2005/8/layout/process1"/>
    <dgm:cxn modelId="{B8B033FE-91A1-46B8-8F2D-48C48EC7320F}" type="presOf" srcId="{E512BC73-24A3-4312-A01C-8D3D4EF64159}" destId="{6DB77BD8-A2A5-4CCA-B57E-89C861C36D4F}" srcOrd="1" destOrd="0" presId="urn:microsoft.com/office/officeart/2005/8/layout/process1"/>
    <dgm:cxn modelId="{54AFF978-6F02-4766-8255-9186D15C04A9}" type="presParOf" srcId="{8C03633A-AAEA-4280-99C9-97E14C225B70}" destId="{5C8A2586-4E7B-4109-9268-930A933EE4FE}" srcOrd="0" destOrd="0" presId="urn:microsoft.com/office/officeart/2005/8/layout/process1"/>
    <dgm:cxn modelId="{1FBD21D4-B27B-40C6-9884-C77AFB092EF2}" type="presParOf" srcId="{8C03633A-AAEA-4280-99C9-97E14C225B70}" destId="{B9F91FD4-F82B-4991-BE8D-70E1DD9EC6C2}" srcOrd="1" destOrd="0" presId="urn:microsoft.com/office/officeart/2005/8/layout/process1"/>
    <dgm:cxn modelId="{D5D9F4A0-E533-4091-A11E-FA8075801EBC}" type="presParOf" srcId="{B9F91FD4-F82B-4991-BE8D-70E1DD9EC6C2}" destId="{F2FCF5F8-F911-4707-901F-D540ED0CC402}" srcOrd="0" destOrd="0" presId="urn:microsoft.com/office/officeart/2005/8/layout/process1"/>
    <dgm:cxn modelId="{B5DC2301-3CD9-4BD1-B7F0-0A36D1CC6ED5}" type="presParOf" srcId="{8C03633A-AAEA-4280-99C9-97E14C225B70}" destId="{BB1138A1-CD1C-4918-8169-15F0FAAA30AD}" srcOrd="2" destOrd="0" presId="urn:microsoft.com/office/officeart/2005/8/layout/process1"/>
    <dgm:cxn modelId="{165724C4-BCC1-4C05-8D39-F48AF806CD8D}" type="presParOf" srcId="{8C03633A-AAEA-4280-99C9-97E14C225B70}" destId="{684A88AC-D400-45D2-917E-3F0467F15DA3}" srcOrd="3" destOrd="0" presId="urn:microsoft.com/office/officeart/2005/8/layout/process1"/>
    <dgm:cxn modelId="{4EAB6E3C-59C0-4000-8F79-0E433EDCB54E}" type="presParOf" srcId="{684A88AC-D400-45D2-917E-3F0467F15DA3}" destId="{1201DDC3-00B9-4881-A7F8-E94B80D37748}" srcOrd="0" destOrd="0" presId="urn:microsoft.com/office/officeart/2005/8/layout/process1"/>
    <dgm:cxn modelId="{6D241A5D-6D85-43CA-B31D-002191879F42}" type="presParOf" srcId="{8C03633A-AAEA-4280-99C9-97E14C225B70}" destId="{CC1C6601-F255-4267-81B4-A1239501CE4F}" srcOrd="4" destOrd="0" presId="urn:microsoft.com/office/officeart/2005/8/layout/process1"/>
    <dgm:cxn modelId="{8EFAF560-F818-4733-B5CC-C3C34469220E}" type="presParOf" srcId="{8C03633A-AAEA-4280-99C9-97E14C225B70}" destId="{BDE6A601-9F6D-4116-9546-3A72D64B09DA}" srcOrd="5" destOrd="0" presId="urn:microsoft.com/office/officeart/2005/8/layout/process1"/>
    <dgm:cxn modelId="{791F4F8D-2D14-4C71-A36B-8A0663563131}" type="presParOf" srcId="{BDE6A601-9F6D-4116-9546-3A72D64B09DA}" destId="{6DB77BD8-A2A5-4CCA-B57E-89C861C36D4F}" srcOrd="0" destOrd="0" presId="urn:microsoft.com/office/officeart/2005/8/layout/process1"/>
    <dgm:cxn modelId="{0839379C-186D-4222-ABE7-B3D541051FE7}" type="presParOf" srcId="{8C03633A-AAEA-4280-99C9-97E14C225B70}" destId="{BD3021EE-129D-4F11-A2E9-C7A0D62F773A}" srcOrd="6" destOrd="0" presId="urn:microsoft.com/office/officeart/2005/8/layout/process1"/>
    <dgm:cxn modelId="{8D94D48A-AAEB-4EBA-85D8-ABC393F27A15}" type="presParOf" srcId="{8C03633A-AAEA-4280-99C9-97E14C225B70}" destId="{F752B121-A87E-4CFB-8120-D66595EA396B}" srcOrd="7" destOrd="0" presId="urn:microsoft.com/office/officeart/2005/8/layout/process1"/>
    <dgm:cxn modelId="{1F52F1D3-3FCD-4769-8EC7-FDA862FD8A48}" type="presParOf" srcId="{F752B121-A87E-4CFB-8120-D66595EA396B}" destId="{68612C70-D2AF-4705-A56E-39A4A6E5940B}" srcOrd="0" destOrd="0" presId="urn:microsoft.com/office/officeart/2005/8/layout/process1"/>
    <dgm:cxn modelId="{414C9DCC-1EFB-42C0-A70C-EBFC5EC4427B}" type="presParOf" srcId="{8C03633A-AAEA-4280-99C9-97E14C225B70}" destId="{21BFA5B5-D329-42D1-964C-EE638721285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8A2586-4E7B-4109-9268-930A933EE4FE}">
      <dsp:nvSpPr>
        <dsp:cNvPr id="0" name=""/>
        <dsp:cNvSpPr/>
      </dsp:nvSpPr>
      <dsp:spPr>
        <a:xfrm>
          <a:off x="5134" y="94038"/>
          <a:ext cx="1591716" cy="955030"/>
        </a:xfrm>
        <a:prstGeom prst="roundRect">
          <a:avLst>
            <a:gd name="adj" fmla="val 1000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Collect Data</a:t>
          </a:r>
        </a:p>
      </dsp:txBody>
      <dsp:txXfrm>
        <a:off x="33106" y="122010"/>
        <a:ext cx="1535772" cy="899086"/>
      </dsp:txXfrm>
    </dsp:sp>
    <dsp:sp modelId="{B9F91FD4-F82B-4991-BE8D-70E1DD9EC6C2}">
      <dsp:nvSpPr>
        <dsp:cNvPr id="0" name=""/>
        <dsp:cNvSpPr/>
      </dsp:nvSpPr>
      <dsp:spPr>
        <a:xfrm>
          <a:off x="1756023" y="374181"/>
          <a:ext cx="337443" cy="39474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453130"/>
        <a:ext cx="236210" cy="236847"/>
      </dsp:txXfrm>
    </dsp:sp>
    <dsp:sp modelId="{BB1138A1-CD1C-4918-8169-15F0FAAA30AD}">
      <dsp:nvSpPr>
        <dsp:cNvPr id="0" name=""/>
        <dsp:cNvSpPr/>
      </dsp:nvSpPr>
      <dsp:spPr>
        <a:xfrm>
          <a:off x="2233538" y="94038"/>
          <a:ext cx="1591716" cy="955030"/>
        </a:xfrm>
        <a:prstGeom prst="roundRect">
          <a:avLst>
            <a:gd name="adj" fmla="val 10000"/>
          </a:avLst>
        </a:prstGeom>
        <a:solidFill>
          <a:schemeClr val="accent5">
            <a:hueOff val="-2828570"/>
            <a:satOff val="-25000"/>
            <a:lumOff val="-857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Prepare Data</a:t>
          </a:r>
        </a:p>
      </dsp:txBody>
      <dsp:txXfrm>
        <a:off x="2261510" y="122010"/>
        <a:ext cx="1535772" cy="899086"/>
      </dsp:txXfrm>
    </dsp:sp>
    <dsp:sp modelId="{684A88AC-D400-45D2-917E-3F0467F15DA3}">
      <dsp:nvSpPr>
        <dsp:cNvPr id="0" name=""/>
        <dsp:cNvSpPr/>
      </dsp:nvSpPr>
      <dsp:spPr>
        <a:xfrm>
          <a:off x="3984426" y="374181"/>
          <a:ext cx="337443" cy="394745"/>
        </a:xfrm>
        <a:prstGeom prst="rightArrow">
          <a:avLst>
            <a:gd name="adj1" fmla="val 60000"/>
            <a:gd name="adj2" fmla="val 50000"/>
          </a:avLst>
        </a:prstGeom>
        <a:solidFill>
          <a:schemeClr val="accent5">
            <a:hueOff val="-3771427"/>
            <a:satOff val="-33333"/>
            <a:lumOff val="-1143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453130"/>
        <a:ext cx="236210" cy="236847"/>
      </dsp:txXfrm>
    </dsp:sp>
    <dsp:sp modelId="{CC1C6601-F255-4267-81B4-A1239501CE4F}">
      <dsp:nvSpPr>
        <dsp:cNvPr id="0" name=""/>
        <dsp:cNvSpPr/>
      </dsp:nvSpPr>
      <dsp:spPr>
        <a:xfrm>
          <a:off x="4461941" y="94038"/>
          <a:ext cx="1591716" cy="955030"/>
        </a:xfrm>
        <a:prstGeom prst="roundRect">
          <a:avLst>
            <a:gd name="adj" fmla="val 10000"/>
          </a:avLst>
        </a:prstGeom>
        <a:solidFill>
          <a:schemeClr val="accent5">
            <a:hueOff val="-5657141"/>
            <a:satOff val="-50000"/>
            <a:lumOff val="-1715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Train Model</a:t>
          </a:r>
        </a:p>
      </dsp:txBody>
      <dsp:txXfrm>
        <a:off x="4489913" y="122010"/>
        <a:ext cx="1535772" cy="899086"/>
      </dsp:txXfrm>
    </dsp:sp>
    <dsp:sp modelId="{BDE6A601-9F6D-4116-9546-3A72D64B09DA}">
      <dsp:nvSpPr>
        <dsp:cNvPr id="0" name=""/>
        <dsp:cNvSpPr/>
      </dsp:nvSpPr>
      <dsp:spPr>
        <a:xfrm>
          <a:off x="6212830" y="374181"/>
          <a:ext cx="337443" cy="394745"/>
        </a:xfrm>
        <a:prstGeom prst="rightArrow">
          <a:avLst>
            <a:gd name="adj1" fmla="val 60000"/>
            <a:gd name="adj2" fmla="val 50000"/>
          </a:avLst>
        </a:prstGeom>
        <a:solidFill>
          <a:schemeClr val="accent5">
            <a:hueOff val="-7542854"/>
            <a:satOff val="-66667"/>
            <a:lumOff val="-2287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453130"/>
        <a:ext cx="236210" cy="236847"/>
      </dsp:txXfrm>
    </dsp:sp>
    <dsp:sp modelId="{BD3021EE-129D-4F11-A2E9-C7A0D62F773A}">
      <dsp:nvSpPr>
        <dsp:cNvPr id="0" name=""/>
        <dsp:cNvSpPr/>
      </dsp:nvSpPr>
      <dsp:spPr>
        <a:xfrm>
          <a:off x="6690345" y="94038"/>
          <a:ext cx="1591716" cy="955030"/>
        </a:xfrm>
        <a:prstGeom prst="roundRect">
          <a:avLst>
            <a:gd name="adj" fmla="val 10000"/>
          </a:avLst>
        </a:prstGeom>
        <a:solidFill>
          <a:schemeClr val="accent5">
            <a:hueOff val="-8485711"/>
            <a:satOff val="-75000"/>
            <a:lumOff val="-2573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Evaluate Model</a:t>
          </a:r>
        </a:p>
      </dsp:txBody>
      <dsp:txXfrm>
        <a:off x="6718317" y="122010"/>
        <a:ext cx="1535772" cy="899086"/>
      </dsp:txXfrm>
    </dsp:sp>
    <dsp:sp modelId="{F752B121-A87E-4CFB-8120-D66595EA396B}">
      <dsp:nvSpPr>
        <dsp:cNvPr id="0" name=""/>
        <dsp:cNvSpPr/>
      </dsp:nvSpPr>
      <dsp:spPr>
        <a:xfrm>
          <a:off x="8441233" y="374181"/>
          <a:ext cx="337443" cy="394745"/>
        </a:xfrm>
        <a:prstGeom prst="rightArrow">
          <a:avLst>
            <a:gd name="adj1" fmla="val 60000"/>
            <a:gd name="adj2" fmla="val 50000"/>
          </a:avLst>
        </a:prstGeom>
        <a:solidFill>
          <a:schemeClr val="accent5">
            <a:hueOff val="-11314281"/>
            <a:satOff val="-100000"/>
            <a:lumOff val="-3431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453130"/>
        <a:ext cx="236210" cy="236847"/>
      </dsp:txXfrm>
    </dsp:sp>
    <dsp:sp modelId="{21BFA5B5-D329-42D1-964C-EE638721285E}">
      <dsp:nvSpPr>
        <dsp:cNvPr id="0" name=""/>
        <dsp:cNvSpPr/>
      </dsp:nvSpPr>
      <dsp:spPr>
        <a:xfrm>
          <a:off x="8918748" y="94038"/>
          <a:ext cx="1591716" cy="955030"/>
        </a:xfrm>
        <a:prstGeom prst="roundRect">
          <a:avLst>
            <a:gd name="adj" fmla="val 10000"/>
          </a:avLst>
        </a:prstGeom>
        <a:solidFill>
          <a:schemeClr val="accent5">
            <a:hueOff val="-11314281"/>
            <a:satOff val="-100000"/>
            <a:lumOff val="-3431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Deploy Model</a:t>
          </a:r>
        </a:p>
      </dsp:txBody>
      <dsp:txXfrm>
        <a:off x="8946720" y="122010"/>
        <a:ext cx="1535772" cy="89908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7/27/2020 3:38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5.jpeg>
</file>

<file path=ppt/media/image16.png>
</file>

<file path=ppt/media/image17.png>
</file>

<file path=ppt/media/image18.png>
</file>

<file path=ppt/media/image2.jp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7/27/2020 3:38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7/27/2020 3:38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16</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57938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334816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full list of supported libraries in Python, Scala and Java, check </a:t>
            </a:r>
            <a:r>
              <a:rPr lang="en-US" dirty="0">
                <a:hlinkClick r:id="rId3"/>
              </a:rPr>
              <a:t>https://docs.microsoft.com/en-us/azure/synapse-analytics/spark/apache-spark-version-support</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76460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Earlier Spark versions use RDDs to abstract data, Spark 1.3, and 1.6 introduced </a:t>
            </a:r>
            <a:r>
              <a:rPr lang="en-US" sz="900" b="0" i="0" kern="1200" dirty="0" err="1">
                <a:solidFill>
                  <a:schemeClr val="tx1"/>
                </a:solidFill>
                <a:effectLst/>
                <a:latin typeface="Segoe UI Light" pitchFamily="34" charset="0"/>
                <a:ea typeface="+mn-ea"/>
                <a:cs typeface="+mn-cs"/>
              </a:rPr>
              <a:t>DataFrames</a:t>
            </a:r>
            <a:r>
              <a:rPr lang="en-US" sz="900" b="0" i="0" kern="1200" dirty="0">
                <a:solidFill>
                  <a:schemeClr val="tx1"/>
                </a:solidFill>
                <a:effectLst/>
                <a:latin typeface="Segoe UI Light" pitchFamily="34" charset="0"/>
                <a:ea typeface="+mn-ea"/>
                <a:cs typeface="+mn-cs"/>
              </a:rPr>
              <a:t> and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respectively. Consider the following relative merits:</a:t>
            </a:r>
          </a:p>
          <a:p>
            <a:r>
              <a:rPr lang="en-US" sz="900" b="1" i="0" kern="1200" dirty="0" err="1">
                <a:solidFill>
                  <a:schemeClr val="tx1"/>
                </a:solidFill>
                <a:effectLst/>
                <a:latin typeface="Segoe UI Light" pitchFamily="34" charset="0"/>
                <a:ea typeface="+mn-ea"/>
                <a:cs typeface="+mn-cs"/>
              </a:rPr>
              <a:t>DataFrames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Best choice in most situations.</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Whole-stage code generation.</a:t>
            </a:r>
          </a:p>
          <a:p>
            <a:pPr lvl="1"/>
            <a:r>
              <a:rPr lang="en-US" sz="900" b="0" i="0" kern="1200" dirty="0">
                <a:solidFill>
                  <a:schemeClr val="tx1"/>
                </a:solidFill>
                <a:effectLst/>
                <a:latin typeface="Segoe UI Light" pitchFamily="34" charset="0"/>
                <a:ea typeface="+mn-ea"/>
                <a:cs typeface="+mn-cs"/>
              </a:rPr>
              <a:t>Direct memory access.</a:t>
            </a:r>
          </a:p>
          <a:p>
            <a:pPr lvl="1"/>
            <a:r>
              <a:rPr lang="en-US" sz="900" b="0" i="0" kern="1200" dirty="0">
                <a:solidFill>
                  <a:schemeClr val="tx1"/>
                </a:solidFill>
                <a:effectLst/>
                <a:latin typeface="Segoe UI Light" pitchFamily="34" charset="0"/>
                <a:ea typeface="+mn-ea"/>
                <a:cs typeface="+mn-cs"/>
              </a:rPr>
              <a:t>Low garbage collection (GC) overhead.</a:t>
            </a:r>
          </a:p>
          <a:p>
            <a:pPr lvl="1"/>
            <a:r>
              <a:rPr lang="en-US" sz="900" b="0" i="0" kern="1200" dirty="0">
                <a:solidFill>
                  <a:schemeClr val="tx1"/>
                </a:solidFill>
                <a:effectLst/>
                <a:latin typeface="Segoe UI Light" pitchFamily="34" charset="0"/>
                <a:ea typeface="+mn-ea"/>
                <a:cs typeface="+mn-cs"/>
              </a:rPr>
              <a:t>Not as developer-friendly as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as there are no compile-time checks or domain object programming.</a:t>
            </a:r>
          </a:p>
          <a:p>
            <a:r>
              <a:rPr lang="en-US" sz="900" b="1" i="0" kern="1200" dirty="0" err="1">
                <a:solidFill>
                  <a:schemeClr val="tx1"/>
                </a:solidFill>
                <a:effectLst/>
                <a:latin typeface="Segoe UI Light" pitchFamily="34" charset="0"/>
                <a:ea typeface="+mn-ea"/>
                <a:cs typeface="+mn-cs"/>
              </a:rPr>
              <a:t>DataSets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Good in complex ETL pipelines where the performance impact is acceptable.</a:t>
            </a:r>
          </a:p>
          <a:p>
            <a:pPr lvl="1"/>
            <a:r>
              <a:rPr lang="en-US" sz="900" b="0" i="0" kern="1200" dirty="0">
                <a:solidFill>
                  <a:schemeClr val="tx1"/>
                </a:solidFill>
                <a:effectLst/>
                <a:latin typeface="Segoe UI Light" pitchFamily="34" charset="0"/>
                <a:ea typeface="+mn-ea"/>
                <a:cs typeface="+mn-cs"/>
              </a:rPr>
              <a:t>Not good in aggregations where the performance impact can be considerable.</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Developer-friendly by providing domain object programming and compile-time checks.</a:t>
            </a:r>
          </a:p>
          <a:p>
            <a:pPr lvl="1"/>
            <a:r>
              <a:rPr lang="en-US" sz="900" b="0" i="0" kern="1200" dirty="0">
                <a:solidFill>
                  <a:schemeClr val="tx1"/>
                </a:solidFill>
                <a:effectLst/>
                <a:latin typeface="Segoe UI Light" pitchFamily="34" charset="0"/>
                <a:ea typeface="+mn-ea"/>
                <a:cs typeface="+mn-cs"/>
              </a:rPr>
              <a:t>Adds serialization/deserialization overhead.</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Breaks whole-stage code generation.</a:t>
            </a:r>
          </a:p>
          <a:p>
            <a:r>
              <a:rPr lang="en-US" sz="900" b="1" i="0" kern="1200" dirty="0">
                <a:solidFill>
                  <a:schemeClr val="tx1"/>
                </a:solidFill>
                <a:effectLst/>
                <a:latin typeface="Segoe UI Light" pitchFamily="34" charset="0"/>
                <a:ea typeface="+mn-ea"/>
                <a:cs typeface="+mn-cs"/>
              </a:rPr>
              <a:t>RDDs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You don't need to use RDDs, unless you need to build a new custom RDD.</a:t>
            </a:r>
          </a:p>
          <a:p>
            <a:pPr lvl="1"/>
            <a:r>
              <a:rPr lang="en-US" sz="900" b="0" i="0" kern="1200" dirty="0">
                <a:solidFill>
                  <a:schemeClr val="tx1"/>
                </a:solidFill>
                <a:effectLst/>
                <a:latin typeface="Segoe UI Light" pitchFamily="34" charset="0"/>
                <a:ea typeface="+mn-ea"/>
                <a:cs typeface="+mn-cs"/>
              </a:rPr>
              <a:t>No query optimization through Catalyst.</a:t>
            </a:r>
          </a:p>
          <a:p>
            <a:pPr lvl="1"/>
            <a:r>
              <a:rPr lang="en-US" sz="900" b="0" i="0" kern="1200" dirty="0">
                <a:solidFill>
                  <a:schemeClr val="tx1"/>
                </a:solidFill>
                <a:effectLst/>
                <a:latin typeface="Segoe UI Light" pitchFamily="34" charset="0"/>
                <a:ea typeface="+mn-ea"/>
                <a:cs typeface="+mn-cs"/>
              </a:rPr>
              <a:t>No whole-stage code generation.</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Must use Spark 1.x legacy APIs.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799425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deeper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112104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Day 03 – more advanced (add diagram Synapse-&gt;</a:t>
            </a:r>
            <a:r>
              <a:rPr lang="en-US" dirty="0" err="1"/>
              <a:t>AzureML</a:t>
            </a:r>
            <a:r>
              <a:rPr lang="en-US" dirty="0"/>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719036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diagram (local/</a:t>
            </a:r>
            <a:r>
              <a:rPr lang="en-US" dirty="0" err="1"/>
              <a:t>aml</a:t>
            </a:r>
            <a:r>
              <a:rPr lang="en-US" dirty="0"/>
              <a:t> compute)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641420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4841819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86652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2976318"/>
            <a:ext cx="9327356" cy="627807"/>
          </a:xfrm>
          <a:noFill/>
        </p:spPr>
        <p:txBody>
          <a:bodyPr lIns="0" tIns="0" rIns="0" bIns="0" anchor="b" anchorCtr="0">
            <a:spAutoFit/>
          </a:bodyPr>
          <a:lstStyle>
            <a:lvl1pPr>
              <a:defRPr sz="408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76684"/>
          </a:xfrm>
          <a:noFill/>
        </p:spPr>
        <p:txBody>
          <a:bodyPr wrap="square" lIns="0" tIns="0" rIns="0" bIns="0">
            <a:spAutoFit/>
          </a:bodyPr>
          <a:lstStyle>
            <a:lvl1pPr marL="0" indent="0">
              <a:spcBef>
                <a:spcPts val="0"/>
              </a:spcBef>
              <a:buNone/>
              <a:defRPr sz="2448"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1165458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88385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24773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61446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3513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382649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697319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053"/>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443449" y="2495753"/>
            <a:ext cx="7396594" cy="376684"/>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443449" y="2057880"/>
            <a:ext cx="7398732"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1785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443449"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600059" y="3243001"/>
            <a:ext cx="3246439" cy="508524"/>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8516293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600059" y="3243001"/>
            <a:ext cx="3246439" cy="508524"/>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spAutoFit/>
          </a:bodyPr>
          <a:lstStyle>
            <a:lvl1pPr marL="0" indent="0">
              <a:spcAft>
                <a:spcPts val="1224"/>
              </a:spcAft>
              <a:buNone/>
              <a:defRPr sz="2856"/>
            </a:lvl1pPr>
            <a:lvl2pPr marL="233149"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2454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71668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419456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36071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22528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47724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1709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656200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2" name="Text Box 3" descr="This is a copyright notice that should be included on the final slide."/>
          <p:cNvSpPr txBox="1">
            <a:spLocks noChangeArrowheads="1"/>
          </p:cNvSpPr>
          <p:nvPr/>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1324723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solidFill>
                  <a:schemeClr val="tx1"/>
                </a:solidFill>
                <a:latin typeface="+mn-lt"/>
              </a:defRPr>
            </a:lvl1pPr>
            <a:lvl2pPr>
              <a:defRPr sz="2856">
                <a:solidFill>
                  <a:schemeClr val="tx1"/>
                </a:solidFill>
                <a:latin typeface="+mn-lt"/>
              </a:defRPr>
            </a:lvl2pPr>
            <a:lvl3pPr>
              <a:defRPr sz="2448">
                <a:solidFill>
                  <a:schemeClr val="tx1"/>
                </a:solidFill>
                <a:latin typeface="+mn-lt"/>
              </a:defRPr>
            </a:lvl3pPr>
            <a:lvl4pPr>
              <a:defRPr sz="2040">
                <a:solidFill>
                  <a:schemeClr val="tx1"/>
                </a:solidFill>
                <a:latin typeface="+mn-lt"/>
              </a:defRPr>
            </a:lvl4pPr>
            <a:lvl5pPr>
              <a:defRPr sz="1836">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995112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436475" cy="6994522"/>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436475" cy="6994525"/>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9748" y="262290"/>
            <a:ext cx="2311755" cy="580522"/>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74162" y="4944166"/>
            <a:ext cx="9795376" cy="609398"/>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15560" y="3257377"/>
            <a:ext cx="9853978" cy="1661737"/>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829388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1"/>
            <a:ext cx="1393840" cy="298433"/>
          </a:xfrm>
          <a:prstGeom prst="rect">
            <a:avLst/>
          </a:prstGeom>
        </p:spPr>
      </p:pic>
      <p:sp>
        <p:nvSpPr>
          <p:cNvPr id="9" name="Title 1"/>
          <p:cNvSpPr>
            <a:spLocks noGrp="1"/>
          </p:cNvSpPr>
          <p:nvPr>
            <p:ph type="title" hasCustomPrompt="1"/>
          </p:nvPr>
        </p:nvSpPr>
        <p:spPr>
          <a:xfrm>
            <a:off x="595916" y="3039033"/>
            <a:ext cx="6631615" cy="565091"/>
          </a:xfrm>
          <a:noFill/>
        </p:spPr>
        <p:txBody>
          <a:bodyPr wrap="square" lIns="0" tIns="0" rIns="0" bIns="0" anchor="b" anchorCtr="0">
            <a:spAutoFit/>
          </a:bodyPr>
          <a:lstStyle>
            <a:lvl1pPr>
              <a:defRPr sz="3672"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6" y="4041283"/>
            <a:ext cx="6631615" cy="313932"/>
          </a:xfrm>
          <a:noFill/>
        </p:spPr>
        <p:txBody>
          <a:bodyPr wrap="square" lIns="0" tIns="0" rIns="0" bIns="0">
            <a:spAutoFit/>
          </a:bodyPr>
          <a:lstStyle>
            <a:lvl1pPr marL="0" indent="0">
              <a:spcBef>
                <a:spcPts val="0"/>
              </a:spcBef>
              <a:buNone/>
              <a:defRPr sz="204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525082" y="1339020"/>
            <a:ext cx="4317100" cy="4316488"/>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691354" y="931209"/>
            <a:ext cx="3722348" cy="3932710"/>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36"/>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36"/>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36"/>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36"/>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36"/>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36"/>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36"/>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36"/>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36"/>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36"/>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36"/>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36"/>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36"/>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36"/>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36"/>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36"/>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36"/>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36"/>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36"/>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36"/>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36"/>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36"/>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36"/>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36"/>
            </a:p>
          </p:txBody>
        </p:sp>
      </p:grpSp>
    </p:spTree>
    <p:extLst>
      <p:ext uri="{BB962C8B-B14F-4D97-AF65-F5344CB8AC3E}">
        <p14:creationId xmlns:p14="http://schemas.microsoft.com/office/powerpoint/2010/main" val="2559776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image" Target="../media/image12.emf"/><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theme" Target="../theme/theme2.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7"/>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21993704"/>
      </p:ext>
    </p:extLst>
  </p:cSld>
  <p:clrMap bg1="lt1" tx1="dk1" bg2="lt2" tx2="dk2" accent1="accent1" accent2="accent2" accent3="accent3" accent4="accent4" accent5="accent5" accent6="accent6" hlink="hlink" folHlink="folHlink"/>
  <p:sldLayoutIdLst>
    <p:sldLayoutId id="2147484384" r:id="rId1"/>
    <p:sldLayoutId id="2147484385" r:id="rId2"/>
    <p:sldLayoutId id="2147484386" r:id="rId3"/>
    <p:sldLayoutId id="2147484387" r:id="rId4"/>
    <p:sldLayoutId id="2147484388" r:id="rId5"/>
    <p:sldLayoutId id="2147484389" r:id="rId6"/>
    <p:sldLayoutId id="2147484390" r:id="rId7"/>
    <p:sldLayoutId id="2147484391" r:id="rId8"/>
    <p:sldLayoutId id="2147484392" r:id="rId9"/>
    <p:sldLayoutId id="2147484393" r:id="rId10"/>
    <p:sldLayoutId id="2147484394" r:id="rId11"/>
    <p:sldLayoutId id="2147484395" r:id="rId12"/>
    <p:sldLayoutId id="2147484396" r:id="rId13"/>
    <p:sldLayoutId id="2147484397" r:id="rId14"/>
    <p:sldLayoutId id="2147484398" r:id="rId15"/>
    <p:sldLayoutId id="2147484399" r:id="rId16"/>
    <p:sldLayoutId id="2147484400" r:id="rId17"/>
    <p:sldLayoutId id="2147484401" r:id="rId18"/>
    <p:sldLayoutId id="2147484402" r:id="rId19"/>
    <p:sldLayoutId id="2147484403" r:id="rId20"/>
    <p:sldLayoutId id="2147484404" r:id="rId21"/>
    <p:sldLayoutId id="2147484405" r:id="rId22"/>
  </p:sldLayoutIdLst>
  <p:transition>
    <p:fade/>
  </p:transition>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solidFill>
            <a:schemeClr val="tx1"/>
          </a:soli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solidFill>
            <a:schemeClr val="tx1"/>
          </a:soli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solidFill>
            <a:schemeClr val="tx1"/>
          </a:soli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Spark and ML</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2647746335"/>
              </p:ext>
            </p:extLst>
          </p:nvPr>
        </p:nvGraphicFramePr>
        <p:xfrm>
          <a:off x="215580" y="1069668"/>
          <a:ext cx="12056995" cy="5806711"/>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5253393">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dirty="0"/>
                        <a:t>Session Day/Time:</a:t>
                      </a:r>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854886">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a:t>
            </a:r>
            <a:endParaRPr lang="en-US" sz="1836" dirty="0">
              <a:solidFill>
                <a:srgbClr val="000000"/>
              </a:solidFill>
              <a:latin typeface="Segoe UI"/>
            </a:endParaRPr>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extLst>
              <p:ext uri="{D42A27DB-BD31-4B8C-83A1-F6EECF244321}">
                <p14:modId xmlns:p14="http://schemas.microsoft.com/office/powerpoint/2010/main" val="1505916899"/>
              </p:ext>
            </p:extLst>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246467390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303EE-73DB-4560-8F20-EEBD42832703}"/>
              </a:ext>
            </a:extLst>
          </p:cNvPr>
          <p:cNvSpPr>
            <a:spLocks noGrp="1"/>
          </p:cNvSpPr>
          <p:nvPr>
            <p:ph type="title"/>
          </p:nvPr>
        </p:nvSpPr>
        <p:spPr>
          <a:xfrm>
            <a:off x="600059" y="466301"/>
            <a:ext cx="11239464" cy="821161"/>
          </a:xfrm>
        </p:spPr>
        <p:txBody>
          <a:bodyPr/>
          <a:lstStyle/>
          <a:p>
            <a:r>
              <a:rPr lang="en-US" b="1" dirty="0"/>
              <a:t>Optimize Apache Spark jobs (preview)</a:t>
            </a:r>
            <a:br>
              <a:rPr lang="en-US" b="1" dirty="0"/>
            </a:br>
            <a:endParaRPr lang="en-US" dirty="0"/>
          </a:p>
        </p:txBody>
      </p:sp>
      <p:sp>
        <p:nvSpPr>
          <p:cNvPr id="3" name="Text Placeholder 2">
            <a:extLst>
              <a:ext uri="{FF2B5EF4-FFF2-40B4-BE49-F238E27FC236}">
                <a16:creationId xmlns:a16="http://schemas.microsoft.com/office/drawing/2014/main" id="{3886D06F-1DDD-48D1-ABCD-B7F594B87CA4}"/>
              </a:ext>
            </a:extLst>
          </p:cNvPr>
          <p:cNvSpPr>
            <a:spLocks noGrp="1"/>
          </p:cNvSpPr>
          <p:nvPr>
            <p:ph type="body" sz="quarter" idx="10"/>
          </p:nvPr>
        </p:nvSpPr>
        <p:spPr>
          <a:xfrm>
            <a:off x="503237" y="1516062"/>
            <a:ext cx="11239464" cy="3200876"/>
          </a:xfrm>
        </p:spPr>
        <p:txBody>
          <a:bodyPr/>
          <a:lstStyle/>
          <a:p>
            <a:pPr marL="342900" indent="-342900">
              <a:buFont typeface="Arial" panose="020B0604020202020204" pitchFamily="34" charset="0"/>
              <a:buChar char="•"/>
            </a:pPr>
            <a:r>
              <a:rPr lang="en-US" sz="2000" b="1" dirty="0"/>
              <a:t>Choose the data abstraction: </a:t>
            </a:r>
            <a:r>
              <a:rPr lang="en-US" sz="2000" dirty="0" err="1"/>
              <a:t>DataFrames</a:t>
            </a:r>
            <a:r>
              <a:rPr lang="en-US" sz="2000" dirty="0"/>
              <a:t>, </a:t>
            </a:r>
            <a:r>
              <a:rPr lang="en-US" sz="2000" dirty="0" err="1"/>
              <a:t>DataSets</a:t>
            </a:r>
            <a:r>
              <a:rPr lang="en-US" sz="2000" dirty="0"/>
              <a:t>, RDDs</a:t>
            </a:r>
          </a:p>
          <a:p>
            <a:pPr marL="342900" indent="-342900">
              <a:buFont typeface="Arial" panose="020B0604020202020204" pitchFamily="34" charset="0"/>
              <a:buChar char="•"/>
            </a:pPr>
            <a:r>
              <a:rPr lang="en-US" sz="2000" dirty="0"/>
              <a:t>Use optimal data format: parquet with snappy compression</a:t>
            </a:r>
          </a:p>
          <a:p>
            <a:pPr marL="342900" indent="-342900">
              <a:buFont typeface="Arial" panose="020B0604020202020204" pitchFamily="34" charset="0"/>
              <a:buChar char="•"/>
            </a:pPr>
            <a:r>
              <a:rPr lang="en-US" sz="2000" dirty="0"/>
              <a:t>Use the cache:  .persist(), .</a:t>
            </a:r>
            <a:r>
              <a:rPr lang="en-US" sz="2000" dirty="0" err="1"/>
              <a:t>chache</a:t>
            </a:r>
            <a:r>
              <a:rPr lang="en-US" sz="2000" dirty="0"/>
              <a:t>(), CACHE TABLE</a:t>
            </a:r>
          </a:p>
          <a:p>
            <a:pPr marL="342900" indent="-342900">
              <a:buFont typeface="Arial" panose="020B0604020202020204" pitchFamily="34" charset="0"/>
              <a:buChar char="•"/>
            </a:pPr>
            <a:r>
              <a:rPr lang="en-US" sz="2000" dirty="0"/>
              <a:t>Use the memory efficiently: smaller data partitions, </a:t>
            </a:r>
            <a:r>
              <a:rPr lang="en-US" sz="2000" dirty="0" err="1"/>
              <a:t>Kryo</a:t>
            </a:r>
            <a:r>
              <a:rPr lang="en-US" sz="2000" dirty="0"/>
              <a:t> data serialization, monitor and tune settings</a:t>
            </a:r>
          </a:p>
          <a:p>
            <a:pPr marL="342900" indent="-342900">
              <a:buFont typeface="Arial" panose="020B0604020202020204" pitchFamily="34" charset="0"/>
              <a:buChar char="•"/>
            </a:pPr>
            <a:r>
              <a:rPr lang="en-US" sz="2000" dirty="0"/>
              <a:t>Optimize data serialization: </a:t>
            </a:r>
            <a:r>
              <a:rPr lang="en-US" sz="2000" dirty="0" err="1"/>
              <a:t>Kryo</a:t>
            </a:r>
            <a:r>
              <a:rPr lang="en-US" sz="2000" dirty="0"/>
              <a:t> serialization, Java serialization</a:t>
            </a:r>
          </a:p>
          <a:p>
            <a:pPr marL="342900" indent="-342900">
              <a:buFont typeface="Arial" panose="020B0604020202020204" pitchFamily="34" charset="0"/>
              <a:buChar char="•"/>
            </a:pPr>
            <a:r>
              <a:rPr lang="en-US" sz="2000" dirty="0"/>
              <a:t>Use bucketing</a:t>
            </a:r>
          </a:p>
          <a:p>
            <a:pPr marL="342900" indent="-342900">
              <a:buFont typeface="Arial" panose="020B0604020202020204" pitchFamily="34" charset="0"/>
              <a:buChar char="•"/>
            </a:pPr>
            <a:r>
              <a:rPr lang="en-US" sz="2000" dirty="0"/>
              <a:t>Optimize joins and shuffles</a:t>
            </a:r>
          </a:p>
          <a:p>
            <a:pPr marL="342900" indent="-342900">
              <a:buFont typeface="Arial" panose="020B0604020202020204" pitchFamily="34" charset="0"/>
              <a:buChar char="•"/>
            </a:pPr>
            <a:r>
              <a:rPr lang="en-US" sz="2000" dirty="0"/>
              <a:t>Optimize job execution</a:t>
            </a:r>
          </a:p>
        </p:txBody>
      </p:sp>
      <p:sp>
        <p:nvSpPr>
          <p:cNvPr id="4" name="Rectangle 3">
            <a:extLst>
              <a:ext uri="{FF2B5EF4-FFF2-40B4-BE49-F238E27FC236}">
                <a16:creationId xmlns:a16="http://schemas.microsoft.com/office/drawing/2014/main" id="{488736A6-BF49-4C89-86DE-EA50464FE50B}"/>
              </a:ext>
            </a:extLst>
          </p:cNvPr>
          <p:cNvSpPr/>
          <p:nvPr/>
        </p:nvSpPr>
        <p:spPr bwMode="auto">
          <a:xfrm>
            <a:off x="497137" y="4716938"/>
            <a:ext cx="6711700" cy="2095024"/>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Best choice in most situations.</a:t>
            </a:r>
          </a:p>
          <a:p>
            <a:r>
              <a:rPr lang="en-US" dirty="0">
                <a:latin typeface="Segoe UI Light" pitchFamily="34" charset="0"/>
              </a:rPr>
              <a:t>Provides query optimization through Catalyst.</a:t>
            </a:r>
          </a:p>
          <a:p>
            <a:r>
              <a:rPr lang="en-US" dirty="0">
                <a:latin typeface="Segoe UI Light" pitchFamily="34" charset="0"/>
              </a:rPr>
              <a:t>Whole-stage code generation.</a:t>
            </a:r>
          </a:p>
          <a:p>
            <a:r>
              <a:rPr lang="en-US" dirty="0">
                <a:latin typeface="Segoe UI Light" pitchFamily="34" charset="0"/>
              </a:rPr>
              <a:t>Direct memory access.</a:t>
            </a:r>
          </a:p>
          <a:p>
            <a:r>
              <a:rPr lang="en-US" dirty="0">
                <a:latin typeface="Segoe UI Light" pitchFamily="34" charset="0"/>
              </a:rPr>
              <a:t>Low garbage collection (GC) overhead.</a:t>
            </a:r>
          </a:p>
          <a:p>
            <a:r>
              <a:rPr lang="en-US" dirty="0">
                <a:latin typeface="Segoe UI Light" pitchFamily="34" charset="0"/>
              </a:rPr>
              <a:t>Not as developer-friendly as </a:t>
            </a:r>
            <a:r>
              <a:rPr lang="en-US" dirty="0" err="1">
                <a:latin typeface="Segoe UI Light" pitchFamily="34" charset="0"/>
              </a:rPr>
              <a:t>DataSets</a:t>
            </a:r>
            <a:r>
              <a:rPr lang="en-US" dirty="0">
                <a:latin typeface="Segoe UI Light" pitchFamily="34" charset="0"/>
              </a:rPr>
              <a:t>, as there are no compile-time checks or domain object programming.</a:t>
            </a:r>
          </a:p>
          <a:p>
            <a:endParaRPr lang="en-US" sz="1372" b="1" dirty="0">
              <a:gradFill>
                <a:gsLst>
                  <a:gs pos="2917">
                    <a:prstClr val="black"/>
                  </a:gs>
                  <a:gs pos="30000">
                    <a:prstClr val="black"/>
                  </a:gs>
                </a:gsLst>
                <a:lin ang="5400000" scaled="0"/>
              </a:gradFill>
              <a:latin typeface="Segoe UI"/>
            </a:endParaRPr>
          </a:p>
        </p:txBody>
      </p:sp>
      <p:cxnSp>
        <p:nvCxnSpPr>
          <p:cNvPr id="5" name="Straight Connector 4">
            <a:extLst>
              <a:ext uri="{FF2B5EF4-FFF2-40B4-BE49-F238E27FC236}">
                <a16:creationId xmlns:a16="http://schemas.microsoft.com/office/drawing/2014/main" id="{AE413707-144E-4B69-BF45-7D60B89EE06F}"/>
              </a:ext>
            </a:extLst>
          </p:cNvPr>
          <p:cNvCxnSpPr>
            <a:cxnSpLocks/>
            <a:stCxn id="7" idx="2"/>
            <a:endCxn id="4" idx="0"/>
          </p:cNvCxnSpPr>
          <p:nvPr/>
        </p:nvCxnSpPr>
        <p:spPr>
          <a:xfrm flipH="1">
            <a:off x="3852987" y="1935162"/>
            <a:ext cx="1031750"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C12D1C45-63D2-4FC5-ACB2-FCCA8F3E78D1}"/>
              </a:ext>
            </a:extLst>
          </p:cNvPr>
          <p:cNvSpPr/>
          <p:nvPr/>
        </p:nvSpPr>
        <p:spPr bwMode="auto">
          <a:xfrm>
            <a:off x="4160837" y="1325562"/>
            <a:ext cx="1447800"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42E27042-43D0-4853-9508-65C53E42D51D}"/>
              </a:ext>
            </a:extLst>
          </p:cNvPr>
          <p:cNvSpPr/>
          <p:nvPr/>
        </p:nvSpPr>
        <p:spPr bwMode="auto">
          <a:xfrm>
            <a:off x="5608637" y="1325562"/>
            <a:ext cx="1219202"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BD4CB0A-8F79-4260-9882-93385D30218D}"/>
              </a:ext>
            </a:extLst>
          </p:cNvPr>
          <p:cNvSpPr/>
          <p:nvPr/>
        </p:nvSpPr>
        <p:spPr bwMode="auto">
          <a:xfrm>
            <a:off x="2484437" y="4716938"/>
            <a:ext cx="86868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Good in complex ETL pipelines where the performance impact is acceptable.</a:t>
            </a:r>
          </a:p>
          <a:p>
            <a:r>
              <a:rPr lang="en-US" dirty="0">
                <a:latin typeface="Segoe UI Light" pitchFamily="34" charset="0"/>
              </a:rPr>
              <a:t>Not good in aggregations where the performance impact can be considerable.</a:t>
            </a:r>
          </a:p>
          <a:p>
            <a:r>
              <a:rPr lang="en-US" dirty="0">
                <a:latin typeface="Segoe UI Light" pitchFamily="34" charset="0"/>
              </a:rPr>
              <a:t>Provides query optimization through Catalyst.</a:t>
            </a:r>
          </a:p>
          <a:p>
            <a:r>
              <a:rPr lang="en-US" dirty="0">
                <a:latin typeface="Segoe UI Light" pitchFamily="34" charset="0"/>
              </a:rPr>
              <a:t>Developer-friendly by providing domain object programming and compile-time checks.</a:t>
            </a:r>
          </a:p>
          <a:p>
            <a:r>
              <a:rPr lang="en-US" dirty="0">
                <a:latin typeface="Segoe UI Light" pitchFamily="34" charset="0"/>
              </a:rPr>
              <a:t>Adds serialization/deserialization overhead.</a:t>
            </a:r>
          </a:p>
          <a:p>
            <a:r>
              <a:rPr lang="en-US" dirty="0">
                <a:latin typeface="Segoe UI Light" pitchFamily="34" charset="0"/>
              </a:rPr>
              <a:t>High GC overhead.</a:t>
            </a:r>
          </a:p>
          <a:p>
            <a:r>
              <a:rPr lang="en-US" dirty="0">
                <a:latin typeface="Segoe UI Light" pitchFamily="34" charset="0"/>
              </a:rPr>
              <a:t>Breaks whole-stage code generation.</a:t>
            </a:r>
          </a:p>
          <a:p>
            <a:endParaRPr lang="en-US" sz="1372" b="1" dirty="0">
              <a:gradFill>
                <a:gsLst>
                  <a:gs pos="2917">
                    <a:prstClr val="black"/>
                  </a:gs>
                  <a:gs pos="30000">
                    <a:prstClr val="black"/>
                  </a:gs>
                </a:gsLst>
                <a:lin ang="5400000" scaled="0"/>
              </a:gradFill>
              <a:latin typeface="Segoe UI"/>
            </a:endParaRPr>
          </a:p>
        </p:txBody>
      </p:sp>
      <p:cxnSp>
        <p:nvCxnSpPr>
          <p:cNvPr id="17" name="Straight Connector 16">
            <a:extLst>
              <a:ext uri="{FF2B5EF4-FFF2-40B4-BE49-F238E27FC236}">
                <a16:creationId xmlns:a16="http://schemas.microsoft.com/office/drawing/2014/main" id="{509AD320-0ACE-48F1-BD45-C46B3BD951AD}"/>
              </a:ext>
            </a:extLst>
          </p:cNvPr>
          <p:cNvCxnSpPr>
            <a:cxnSpLocks/>
            <a:endCxn id="16" idx="0"/>
          </p:cNvCxnSpPr>
          <p:nvPr/>
        </p:nvCxnSpPr>
        <p:spPr>
          <a:xfrm>
            <a:off x="6142039" y="1935162"/>
            <a:ext cx="685798"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B8B6862A-5006-4BAA-A1D9-862C0F549F90}"/>
              </a:ext>
            </a:extLst>
          </p:cNvPr>
          <p:cNvSpPr/>
          <p:nvPr/>
        </p:nvSpPr>
        <p:spPr bwMode="auto">
          <a:xfrm>
            <a:off x="6827839" y="1325562"/>
            <a:ext cx="969583"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B6A7028D-7D98-4EFB-9028-C82A20BF2939}"/>
              </a:ext>
            </a:extLst>
          </p:cNvPr>
          <p:cNvSpPr/>
          <p:nvPr/>
        </p:nvSpPr>
        <p:spPr bwMode="auto">
          <a:xfrm>
            <a:off x="5660774" y="4693434"/>
            <a:ext cx="67117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You don't need to use RDDs, unless you need to build a new custom RDD.</a:t>
            </a:r>
          </a:p>
          <a:p>
            <a:r>
              <a:rPr lang="en-US" dirty="0">
                <a:latin typeface="Segoe UI Light" pitchFamily="34" charset="0"/>
              </a:rPr>
              <a:t>No query optimization through Catalyst.</a:t>
            </a:r>
          </a:p>
          <a:p>
            <a:r>
              <a:rPr lang="en-US" dirty="0">
                <a:latin typeface="Segoe UI Light" pitchFamily="34" charset="0"/>
              </a:rPr>
              <a:t>No whole-stage code generation.</a:t>
            </a:r>
          </a:p>
          <a:p>
            <a:r>
              <a:rPr lang="en-US" dirty="0">
                <a:latin typeface="Segoe UI Light" pitchFamily="34" charset="0"/>
              </a:rPr>
              <a:t>High GC overhead.</a:t>
            </a:r>
          </a:p>
          <a:p>
            <a:r>
              <a:rPr lang="en-US" dirty="0">
                <a:latin typeface="Segoe UI Light" pitchFamily="34" charset="0"/>
              </a:rPr>
              <a:t>Must use Spark 1.x legacy APIs.</a:t>
            </a:r>
          </a:p>
          <a:p>
            <a:endParaRPr lang="en-US" sz="1372" b="1" dirty="0">
              <a:gradFill>
                <a:gsLst>
                  <a:gs pos="2917">
                    <a:prstClr val="black"/>
                  </a:gs>
                  <a:gs pos="30000">
                    <a:prstClr val="black"/>
                  </a:gs>
                </a:gsLst>
                <a:lin ang="5400000" scaled="0"/>
              </a:gradFill>
              <a:latin typeface="Segoe UI"/>
            </a:endParaRPr>
          </a:p>
        </p:txBody>
      </p:sp>
      <p:cxnSp>
        <p:nvCxnSpPr>
          <p:cNvPr id="22" name="Straight Connector 21">
            <a:extLst>
              <a:ext uri="{FF2B5EF4-FFF2-40B4-BE49-F238E27FC236}">
                <a16:creationId xmlns:a16="http://schemas.microsoft.com/office/drawing/2014/main" id="{ECE1FB82-B1BC-43E6-A7B5-1EBA3FCDE359}"/>
              </a:ext>
            </a:extLst>
          </p:cNvPr>
          <p:cNvCxnSpPr>
            <a:cxnSpLocks/>
            <a:stCxn id="20" idx="2"/>
            <a:endCxn id="21" idx="0"/>
          </p:cNvCxnSpPr>
          <p:nvPr/>
        </p:nvCxnSpPr>
        <p:spPr>
          <a:xfrm>
            <a:off x="7312631" y="1935162"/>
            <a:ext cx="1703993" cy="2758272"/>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995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4"/>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16"/>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7" grpId="1" animBg="1"/>
      <p:bldP spid="14" grpId="0" animBg="1"/>
      <p:bldP spid="14" grpId="1" animBg="1"/>
      <p:bldP spid="16" grpId="0" animBg="1"/>
      <p:bldP spid="16" grpId="1" animBg="1"/>
      <p:bldP spid="20" grpId="0" animBg="1"/>
      <p:bldP spid="2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85791-C7AD-488B-8089-DBC8D680E122}"/>
              </a:ext>
            </a:extLst>
          </p:cNvPr>
          <p:cNvSpPr>
            <a:spLocks noGrp="1"/>
          </p:cNvSpPr>
          <p:nvPr>
            <p:ph type="title"/>
          </p:nvPr>
        </p:nvSpPr>
        <p:spPr>
          <a:xfrm>
            <a:off x="600059" y="466301"/>
            <a:ext cx="11239464" cy="1107996"/>
          </a:xfrm>
        </p:spPr>
        <p:txBody>
          <a:bodyPr/>
          <a:lstStyle/>
          <a:p>
            <a:r>
              <a:rPr lang="en-US" dirty="0"/>
              <a:t>Development: </a:t>
            </a:r>
            <a:r>
              <a:rPr lang="en-US" b="1" dirty="0"/>
              <a:t>Visualize data in a notebook</a:t>
            </a:r>
            <a:br>
              <a:rPr lang="en-US" b="1" dirty="0"/>
            </a:br>
            <a:endParaRPr lang="en-US" dirty="0"/>
          </a:p>
        </p:txBody>
      </p:sp>
      <p:pic>
        <p:nvPicPr>
          <p:cNvPr id="4" name="Picture 3">
            <a:extLst>
              <a:ext uri="{FF2B5EF4-FFF2-40B4-BE49-F238E27FC236}">
                <a16:creationId xmlns:a16="http://schemas.microsoft.com/office/drawing/2014/main" id="{762FC51B-46B4-47CE-877C-BF3679DBA808}"/>
              </a:ext>
            </a:extLst>
          </p:cNvPr>
          <p:cNvPicPr>
            <a:picLocks noChangeAspect="1"/>
          </p:cNvPicPr>
          <p:nvPr/>
        </p:nvPicPr>
        <p:blipFill>
          <a:blip r:embed="rId3"/>
          <a:stretch>
            <a:fillRect/>
          </a:stretch>
        </p:blipFill>
        <p:spPr>
          <a:xfrm>
            <a:off x="632231" y="1287462"/>
            <a:ext cx="7224386" cy="3223539"/>
          </a:xfrm>
          <a:prstGeom prst="rect">
            <a:avLst/>
          </a:prstGeom>
        </p:spPr>
      </p:pic>
      <p:sp>
        <p:nvSpPr>
          <p:cNvPr id="5" name="TextBox 4">
            <a:extLst>
              <a:ext uri="{FF2B5EF4-FFF2-40B4-BE49-F238E27FC236}">
                <a16:creationId xmlns:a16="http://schemas.microsoft.com/office/drawing/2014/main" id="{EC6E5F41-FEB0-478F-BEE4-7DAF6F2CD892}"/>
              </a:ext>
            </a:extLst>
          </p:cNvPr>
          <p:cNvSpPr txBox="1"/>
          <p:nvPr/>
        </p:nvSpPr>
        <p:spPr>
          <a:xfrm>
            <a:off x="3856037" y="4724310"/>
            <a:ext cx="971420"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Display()</a:t>
            </a:r>
          </a:p>
        </p:txBody>
      </p:sp>
      <p:pic>
        <p:nvPicPr>
          <p:cNvPr id="6" name="Picture 5">
            <a:extLst>
              <a:ext uri="{FF2B5EF4-FFF2-40B4-BE49-F238E27FC236}">
                <a16:creationId xmlns:a16="http://schemas.microsoft.com/office/drawing/2014/main" id="{D7F9AF0D-11B6-4A05-AF25-1BA3C15BA96E}"/>
              </a:ext>
            </a:extLst>
          </p:cNvPr>
          <p:cNvPicPr>
            <a:picLocks noChangeAspect="1"/>
          </p:cNvPicPr>
          <p:nvPr/>
        </p:nvPicPr>
        <p:blipFill>
          <a:blip r:embed="rId4"/>
          <a:stretch>
            <a:fillRect/>
          </a:stretch>
        </p:blipFill>
        <p:spPr>
          <a:xfrm>
            <a:off x="8461986" y="1486877"/>
            <a:ext cx="3088109" cy="3024124"/>
          </a:xfrm>
          <a:prstGeom prst="rect">
            <a:avLst/>
          </a:prstGeom>
        </p:spPr>
      </p:pic>
      <p:sp>
        <p:nvSpPr>
          <p:cNvPr id="7" name="TextBox 6">
            <a:extLst>
              <a:ext uri="{FF2B5EF4-FFF2-40B4-BE49-F238E27FC236}">
                <a16:creationId xmlns:a16="http://schemas.microsoft.com/office/drawing/2014/main" id="{3B9F2A17-B887-48E7-9690-753A0F87A097}"/>
              </a:ext>
            </a:extLst>
          </p:cNvPr>
          <p:cNvSpPr txBox="1"/>
          <p:nvPr/>
        </p:nvSpPr>
        <p:spPr>
          <a:xfrm>
            <a:off x="9186103" y="4724310"/>
            <a:ext cx="1639873" cy="307777"/>
          </a:xfrm>
          <a:prstGeom prst="rect">
            <a:avLst/>
          </a:prstGeom>
          <a:noFill/>
        </p:spPr>
        <p:txBody>
          <a:bodyPr wrap="none" lIns="0" tIns="0" rIns="0" bIns="0" rtlCol="0">
            <a:spAutoFit/>
          </a:bodyPr>
          <a:lstStyle/>
          <a:p>
            <a:pPr algn="l"/>
            <a:r>
              <a:rPr lang="en-US" sz="2000" dirty="0" err="1">
                <a:gradFill>
                  <a:gsLst>
                    <a:gs pos="2917">
                      <a:schemeClr val="tx1"/>
                    </a:gs>
                    <a:gs pos="30000">
                      <a:schemeClr val="tx1"/>
                    </a:gs>
                  </a:gsLst>
                  <a:lin ang="5400000" scaled="0"/>
                </a:gradFill>
              </a:rPr>
              <a:t>DisplayHTML</a:t>
            </a:r>
            <a:r>
              <a:rPr lang="en-US" sz="2000" dirty="0">
                <a:gradFill>
                  <a:gsLst>
                    <a:gs pos="2917">
                      <a:schemeClr val="tx1"/>
                    </a:gs>
                    <a:gs pos="30000">
                      <a:schemeClr val="tx1"/>
                    </a:gs>
                  </a:gsLst>
                  <a:lin ang="5400000" scaled="0"/>
                </a:gradFill>
              </a:rPr>
              <a:t>()</a:t>
            </a:r>
          </a:p>
        </p:txBody>
      </p:sp>
    </p:spTree>
    <p:extLst>
      <p:ext uri="{BB962C8B-B14F-4D97-AF65-F5344CB8AC3E}">
        <p14:creationId xmlns:p14="http://schemas.microsoft.com/office/powerpoint/2010/main" val="10983474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Machine Learning</a:t>
            </a:r>
          </a:p>
        </p:txBody>
      </p:sp>
    </p:spTree>
    <p:extLst>
      <p:ext uri="{BB962C8B-B14F-4D97-AF65-F5344CB8AC3E}">
        <p14:creationId xmlns:p14="http://schemas.microsoft.com/office/powerpoint/2010/main" val="103860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567731"/>
          </a:xfrm>
          <a:prstGeom prst="rect">
            <a:avLst/>
          </a:prstGeom>
        </p:spPr>
        <p:txBody>
          <a:bodyPr vert="horz" wrap="square" lIns="0" tIns="13600" rIns="0" bIns="0" rtlCol="0" anchor="t">
            <a:spAutoFit/>
          </a:bodyPr>
          <a:lstStyle/>
          <a:p>
            <a:r>
              <a:rPr lang="en-US" b="1" dirty="0"/>
              <a:t>Machine Learning in Azure Synapse Analytics</a:t>
            </a:r>
          </a:p>
        </p:txBody>
      </p:sp>
      <p:sp>
        <p:nvSpPr>
          <p:cNvPr id="4" name="Text Placeholder 3">
            <a:extLst>
              <a:ext uri="{FF2B5EF4-FFF2-40B4-BE49-F238E27FC236}">
                <a16:creationId xmlns:a16="http://schemas.microsoft.com/office/drawing/2014/main" id="{F83B91F3-BC58-47CE-9B05-88F56001B1C5}"/>
              </a:ext>
            </a:extLst>
          </p:cNvPr>
          <p:cNvSpPr>
            <a:spLocks noGrp="1"/>
          </p:cNvSpPr>
          <p:nvPr>
            <p:ph type="body" sz="quarter" idx="10"/>
          </p:nvPr>
        </p:nvSpPr>
        <p:spPr>
          <a:xfrm>
            <a:off x="595915" y="1464074"/>
            <a:ext cx="11239464" cy="1374735"/>
          </a:xfrm>
        </p:spPr>
        <p:txBody>
          <a:bodyPr/>
          <a:lstStyle/>
          <a:p>
            <a:pPr marL="12305" indent="0">
              <a:spcBef>
                <a:spcPts val="790"/>
              </a:spcBef>
              <a:buNone/>
              <a:tabLst>
                <a:tab pos="246750" algn="l"/>
              </a:tabLst>
            </a:pPr>
            <a:endParaRPr lang="en-US" dirty="0"/>
          </a:p>
          <a:p>
            <a:pPr marL="12305" indent="0">
              <a:spcBef>
                <a:spcPts val="790"/>
              </a:spcBef>
              <a:buNone/>
              <a:tabLst>
                <a:tab pos="246750" algn="l"/>
              </a:tabLst>
            </a:pPr>
            <a:r>
              <a:rPr lang="en-US" dirty="0"/>
              <a:t>Azure Machine Learning Integration </a:t>
            </a:r>
          </a:p>
          <a:p>
            <a:pPr marL="355205" indent="-342900">
              <a:spcBef>
                <a:spcPts val="790"/>
              </a:spcBef>
              <a:tabLst>
                <a:tab pos="246750" algn="l"/>
              </a:tabLst>
            </a:pPr>
            <a:r>
              <a:rPr lang="en-US" sz="2000" dirty="0"/>
              <a:t>support for connecting with Azure Machine Learning  SDK to a workspace</a:t>
            </a:r>
          </a:p>
        </p:txBody>
      </p:sp>
    </p:spTree>
    <p:extLst>
      <p:ext uri="{BB962C8B-B14F-4D97-AF65-F5344CB8AC3E}">
        <p14:creationId xmlns:p14="http://schemas.microsoft.com/office/powerpoint/2010/main" val="222844981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974F-AB41-4ECB-891B-72652268F339}"/>
              </a:ext>
            </a:extLst>
          </p:cNvPr>
          <p:cNvSpPr>
            <a:spLocks noGrp="1"/>
          </p:cNvSpPr>
          <p:nvPr>
            <p:ph type="title"/>
          </p:nvPr>
        </p:nvSpPr>
        <p:spPr/>
        <p:txBody>
          <a:bodyPr/>
          <a:lstStyle/>
          <a:p>
            <a:r>
              <a:rPr lang="en-US" dirty="0"/>
              <a:t>Using </a:t>
            </a:r>
            <a:r>
              <a:rPr lang="en-US" dirty="0" err="1"/>
              <a:t>AutoML</a:t>
            </a:r>
            <a:r>
              <a:rPr lang="en-US" dirty="0"/>
              <a:t> from Synapse Spark</a:t>
            </a:r>
          </a:p>
        </p:txBody>
      </p:sp>
      <p:sp>
        <p:nvSpPr>
          <p:cNvPr id="3" name="Text Placeholder 2">
            <a:extLst>
              <a:ext uri="{FF2B5EF4-FFF2-40B4-BE49-F238E27FC236}">
                <a16:creationId xmlns:a16="http://schemas.microsoft.com/office/drawing/2014/main" id="{1481DA59-D284-47B3-8CD0-809EC79CEEE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0159922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Thank you</a:t>
            </a:r>
          </a:p>
        </p:txBody>
      </p:sp>
    </p:spTree>
    <p:custDataLst>
      <p:tags r:id="rId1"/>
    </p:custDataLst>
    <p:extLst>
      <p:ext uri="{BB962C8B-B14F-4D97-AF65-F5344CB8AC3E}">
        <p14:creationId xmlns:p14="http://schemas.microsoft.com/office/powerpoint/2010/main" val="350511996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36539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1436154641"/>
              </p:ext>
            </p:extLst>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a:solidFill>
                            <a:schemeClr val="tx1"/>
                          </a:solidFill>
                          <a:latin typeface="+mn-lt"/>
                          <a:ea typeface="+mn-ea"/>
                          <a:cs typeface="+mn-cs"/>
                        </a:rPr>
                        <a:t>Body of the session /</a:t>
                      </a:r>
                      <a:br>
                        <a:rPr lang="en-US" sz="1100" b="1" kern="1200">
                          <a:solidFill>
                            <a:srgbClr val="000000"/>
                          </a:solidFill>
                          <a:latin typeface="+mn-lt"/>
                          <a:ea typeface="+mn-ea"/>
                          <a:cs typeface="+mn-cs"/>
                        </a:rPr>
                      </a:br>
                      <a:r>
                        <a:rPr lang="en-US" sz="1100" b="1" i="1" kern="1200">
                          <a:solidFill>
                            <a:schemeClr val="tx1"/>
                          </a:solidFill>
                          <a:latin typeface="+mn-lt"/>
                          <a:ea typeface="+mn-ea"/>
                          <a:cs typeface="+mn-cs"/>
                        </a:rPr>
                        <a:t>discussion, activities, Q&amp;A...</a:t>
                      </a:r>
                      <a:endParaRPr lang="en-US" sz="1900"/>
                    </a:p>
                  </a:txBody>
                  <a:tcPr marL="93260" marR="93260" marT="46630" marB="46630" anchor="ctr">
                    <a:solidFill>
                      <a:schemeClr val="bg1">
                        <a:lumMod val="85000"/>
                      </a:schemeClr>
                    </a:solidFill>
                  </a:tcPr>
                </a:tc>
                <a:tc>
                  <a:txBody>
                    <a:bodyPr/>
                    <a:lstStyle/>
                    <a:p>
                      <a:pPr algn="l" fontAlgn="t"/>
                      <a:endParaRPr lang="en-US" sz="1100" b="0" i="0" u="none" strike="noStrike" dirty="0">
                        <a:solidFill>
                          <a:srgbClr val="000000"/>
                        </a:solidFill>
                        <a:effectLst/>
                        <a:latin typeface="Calibri" panose="020F0502020204030204" pitchFamily="34" charset="0"/>
                      </a:endParaRP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Sean Norman</a:t>
            </a:r>
            <a:endParaRPr lang="en-US" sz="1836" dirty="0">
              <a:solidFill>
                <a:srgbClr val="000000"/>
              </a:solidFill>
              <a:latin typeface="Segoe UI"/>
            </a:endParaRPr>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CSA07P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pPr defTabSz="932597"/>
            <a:r>
              <a:rPr lang="en-US" sz="2856" spc="-51" dirty="0">
                <a:ln w="3175">
                  <a:noFill/>
                </a:ln>
                <a:solidFill>
                  <a:srgbClr val="000000"/>
                </a:solidFill>
                <a:latin typeface="Segoe UI Semibold"/>
                <a:cs typeface="Segoe UI"/>
              </a:rPr>
              <a:t>Design Presentation: </a:t>
            </a:r>
            <a:r>
              <a:rPr lang="en-US" sz="2856" dirty="0">
                <a:cs typeface="Segoe UI"/>
              </a:rPr>
              <a:t>Spark and ML</a:t>
            </a:r>
            <a:endParaRPr lang="en-US" sz="1836" dirty="0">
              <a:solidFill>
                <a:srgbClr val="000000"/>
              </a:solidFill>
              <a:latin typeface="Segoe UI"/>
            </a:endParaRPr>
          </a:p>
        </p:txBody>
      </p:sp>
    </p:spTree>
    <p:extLst>
      <p:ext uri="{BB962C8B-B14F-4D97-AF65-F5344CB8AC3E}">
        <p14:creationId xmlns:p14="http://schemas.microsoft.com/office/powerpoint/2010/main" val="1471978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3127010"/>
          </a:xfrm>
        </p:spPr>
        <p:txBody>
          <a:bodyPr/>
          <a:lstStyle/>
          <a:p>
            <a:r>
              <a:rPr lang="en-US" sz="2400" dirty="0"/>
              <a:t>Spark and Machine Learning</a:t>
            </a:r>
          </a:p>
          <a:p>
            <a:br>
              <a:rPr lang="en-US" sz="2400" dirty="0"/>
            </a:br>
            <a:r>
              <a:rPr lang="en-US" sz="2400" dirty="0"/>
              <a:t>The </a:t>
            </a:r>
            <a:r>
              <a:rPr lang="it-IT" b="1" dirty="0"/>
              <a:t>Data Science Process</a:t>
            </a:r>
          </a:p>
          <a:p>
            <a:r>
              <a:rPr lang="it-IT" sz="2400" b="1" dirty="0"/>
              <a:t>Spark</a:t>
            </a:r>
          </a:p>
          <a:p>
            <a:r>
              <a:rPr lang="it-IT" sz="2400" b="1" dirty="0"/>
              <a:t>Machine Learning</a:t>
            </a:r>
          </a:p>
          <a:p>
            <a:br>
              <a:rPr lang="en-US" sz="2400" dirty="0"/>
            </a:br>
            <a:br>
              <a:rPr lang="en-US" sz="1800" dirty="0"/>
            </a:br>
            <a:endParaRPr lang="en-US" sz="1800" dirty="0"/>
          </a:p>
        </p:txBody>
      </p:sp>
    </p:spTree>
    <p:extLst>
      <p:ext uri="{BB962C8B-B14F-4D97-AF65-F5344CB8AC3E}">
        <p14:creationId xmlns:p14="http://schemas.microsoft.com/office/powerpoint/2010/main" val="18559914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1942131"/>
            <a:ext cx="5185566" cy="1661993"/>
          </a:xfrm>
        </p:spPr>
        <p:txBody>
          <a:bodyPr/>
          <a:lstStyle/>
          <a:p>
            <a:r>
              <a:rPr lang="en-US" dirty="0"/>
              <a:t>Spark and Machine Learning in Azure Synapse</a:t>
            </a:r>
          </a:p>
        </p:txBody>
      </p:sp>
      <p:sp>
        <p:nvSpPr>
          <p:cNvPr id="2" name="Text Placeholder 1"/>
          <p:cNvSpPr>
            <a:spLocks noGrp="1"/>
          </p:cNvSpPr>
          <p:nvPr>
            <p:ph type="body" sz="quarter" idx="12"/>
          </p:nvPr>
        </p:nvSpPr>
        <p:spPr/>
        <p:txBody>
          <a:bodyPr/>
          <a:lstStyle/>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857328" cy="1111500"/>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1</a:t>
            </a:r>
            <a:r>
              <a:rPr lang="en-US" b="1" dirty="0"/>
              <a:t>  The Data Science Process </a:t>
            </a:r>
          </a:p>
          <a:p>
            <a:pPr marL="287338" lvl="1" indent="0">
              <a:buNone/>
            </a:pPr>
            <a:r>
              <a:rPr lang="en-US" sz="1800" dirty="0">
                <a:solidFill>
                  <a:schemeClr val="tx1"/>
                </a:solidFill>
              </a:rPr>
              <a:t>Key components of the data science process</a:t>
            </a:r>
            <a:endParaRPr lang="en-US" dirty="0"/>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819945" y="2906608"/>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2</a:t>
            </a:r>
            <a:r>
              <a:rPr lang="en-US" b="1" dirty="0"/>
              <a:t>  Spark</a:t>
            </a:r>
          </a:p>
          <a:p>
            <a:pPr marL="287338" lvl="1" indent="0">
              <a:buNone/>
            </a:pPr>
            <a:r>
              <a:rPr lang="en-US" sz="1800" dirty="0">
                <a:solidFill>
                  <a:schemeClr val="tx1"/>
                </a:solidFill>
              </a:rPr>
              <a:t>Apache Spark in Synapse Analytics use cases</a:t>
            </a:r>
            <a:endParaRPr lang="en-US"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7597" y="428551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3</a:t>
            </a:r>
            <a:r>
              <a:rPr lang="en-US" b="1" dirty="0"/>
              <a:t>  Machine Learning </a:t>
            </a:r>
          </a:p>
          <a:p>
            <a:pPr marL="287338" lvl="1" indent="0">
              <a:buNone/>
            </a:pPr>
            <a:r>
              <a:rPr lang="en-US" sz="1800" dirty="0">
                <a:solidFill>
                  <a:schemeClr val="tx1"/>
                </a:solidFill>
              </a:rPr>
              <a:t>Machine Learning in Azure Synapse Analytics</a:t>
            </a:r>
          </a:p>
          <a:p>
            <a:pPr marL="0" indent="0">
              <a:buNone/>
            </a:pPr>
            <a:endParaRPr lang="en-US" b="1" dirty="0"/>
          </a:p>
          <a:p>
            <a:pPr marL="0" indent="0">
              <a:buNone/>
            </a:pPr>
            <a:endParaRPr lang="en-US"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246180925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The Data Science Process</a:t>
            </a:r>
            <a:endParaRPr lang="en-US" dirty="0"/>
          </a:p>
        </p:txBody>
      </p:sp>
    </p:spTree>
    <p:extLst>
      <p:ext uri="{BB962C8B-B14F-4D97-AF65-F5344CB8AC3E}">
        <p14:creationId xmlns:p14="http://schemas.microsoft.com/office/powerpoint/2010/main" val="3445481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D1CFB77A-2F2F-4FF6-BD96-D7DABE03CB07}"/>
              </a:ext>
            </a:extLst>
          </p:cNvPr>
          <p:cNvSpPr/>
          <p:nvPr/>
        </p:nvSpPr>
        <p:spPr bwMode="auto">
          <a:xfrm>
            <a:off x="838201" y="3497262"/>
            <a:ext cx="10515600" cy="7272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7866959F-C81E-4E59-AB8D-10C62E158243}"/>
              </a:ext>
            </a:extLst>
          </p:cNvPr>
          <p:cNvSpPr>
            <a:spLocks noGrp="1"/>
          </p:cNvSpPr>
          <p:nvPr>
            <p:ph type="title"/>
          </p:nvPr>
        </p:nvSpPr>
        <p:spPr>
          <a:xfrm>
            <a:off x="588263" y="457200"/>
            <a:ext cx="11018520" cy="553998"/>
          </a:xfrm>
        </p:spPr>
        <p:txBody>
          <a:bodyPr vert="horz" lIns="91440" tIns="45720" rIns="91440" bIns="45720" rtlCol="0" anchor="ctr">
            <a:normAutofit fontScale="90000"/>
          </a:bodyPr>
          <a:lstStyle/>
          <a:p>
            <a:r>
              <a:rPr lang="en-US" kern="1200" dirty="0">
                <a:solidFill>
                  <a:schemeClr val="tx1"/>
                </a:solidFill>
                <a:latin typeface="+mj-lt"/>
                <a:ea typeface="+mj-ea"/>
                <a:cs typeface="+mj-cs"/>
              </a:rPr>
              <a:t>Introducing</a:t>
            </a:r>
            <a:br>
              <a:rPr lang="en-US" kern="1200" dirty="0">
                <a:solidFill>
                  <a:schemeClr val="tx1"/>
                </a:solidFill>
                <a:latin typeface="+mj-lt"/>
                <a:ea typeface="+mj-ea"/>
                <a:cs typeface="+mj-cs"/>
              </a:rPr>
            </a:br>
            <a:r>
              <a:rPr lang="en-US" kern="1200" dirty="0">
                <a:solidFill>
                  <a:schemeClr val="tx1"/>
                </a:solidFill>
                <a:latin typeface="+mj-lt"/>
                <a:ea typeface="+mj-ea"/>
                <a:cs typeface="+mj-cs"/>
              </a:rPr>
              <a:t>the Data Science Process</a:t>
            </a:r>
          </a:p>
        </p:txBody>
      </p:sp>
      <p:graphicFrame>
        <p:nvGraphicFramePr>
          <p:cNvPr id="6" name="Diagram 5">
            <a:extLst>
              <a:ext uri="{FF2B5EF4-FFF2-40B4-BE49-F238E27FC236}">
                <a16:creationId xmlns:a16="http://schemas.microsoft.com/office/drawing/2014/main" id="{52131ADC-7FA2-4357-8C25-D9A245817AFB}"/>
              </a:ext>
            </a:extLst>
          </p:cNvPr>
          <p:cNvGraphicFramePr/>
          <p:nvPr>
            <p:extLst>
              <p:ext uri="{D42A27DB-BD31-4B8C-83A1-F6EECF244321}">
                <p14:modId xmlns:p14="http://schemas.microsoft.com/office/powerpoint/2010/main" val="3099439665"/>
              </p:ext>
            </p:extLst>
          </p:nvPr>
        </p:nvGraphicFramePr>
        <p:xfrm>
          <a:off x="838200" y="2314283"/>
          <a:ext cx="10515600" cy="1143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Arrow: Curved Down 6">
            <a:extLst>
              <a:ext uri="{FF2B5EF4-FFF2-40B4-BE49-F238E27FC236}">
                <a16:creationId xmlns:a16="http://schemas.microsoft.com/office/drawing/2014/main" id="{2EFD0CEC-5AE8-4442-BE0B-03BAD80685F3}"/>
              </a:ext>
            </a:extLst>
          </p:cNvPr>
          <p:cNvSpPr/>
          <p:nvPr/>
        </p:nvSpPr>
        <p:spPr>
          <a:xfrm flipH="1">
            <a:off x="5765930" y="1436234"/>
            <a:ext cx="4946285" cy="918028"/>
          </a:xfrm>
          <a:prstGeom prst="curvedDown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8222BCDD-0734-40AA-9FF6-97DA474CCA60}"/>
              </a:ext>
            </a:extLst>
          </p:cNvPr>
          <p:cNvSpPr/>
          <p:nvPr/>
        </p:nvSpPr>
        <p:spPr>
          <a:xfrm>
            <a:off x="7774425" y="1410000"/>
            <a:ext cx="1263212" cy="646331"/>
          </a:xfrm>
          <a:prstGeom prst="rect">
            <a:avLst/>
          </a:prstGeom>
        </p:spPr>
        <p:txBody>
          <a:bodyPr wrap="square">
            <a:spAutoFit/>
          </a:bodyPr>
          <a:lstStyle/>
          <a:p>
            <a:pPr lvl="0"/>
            <a:r>
              <a:rPr lang="en-US" dirty="0">
                <a:solidFill>
                  <a:schemeClr val="accent5"/>
                </a:solidFill>
              </a:rPr>
              <a:t>Re-train</a:t>
            </a:r>
          </a:p>
          <a:p>
            <a:pPr lvl="0"/>
            <a:r>
              <a:rPr lang="en-US" dirty="0">
                <a:solidFill>
                  <a:schemeClr val="accent5"/>
                </a:solidFill>
              </a:rPr>
              <a:t>Model</a:t>
            </a:r>
          </a:p>
        </p:txBody>
      </p:sp>
      <p:sp>
        <p:nvSpPr>
          <p:cNvPr id="13" name="Rectangle 12">
            <a:extLst>
              <a:ext uri="{FF2B5EF4-FFF2-40B4-BE49-F238E27FC236}">
                <a16:creationId xmlns:a16="http://schemas.microsoft.com/office/drawing/2014/main" id="{B93BB2EB-6A7C-4138-B9F0-F7129EB0AAA0}"/>
              </a:ext>
            </a:extLst>
          </p:cNvPr>
          <p:cNvSpPr/>
          <p:nvPr/>
        </p:nvSpPr>
        <p:spPr bwMode="auto">
          <a:xfrm>
            <a:off x="352217" y="4374407"/>
            <a:ext cx="4767108" cy="1067597"/>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latin typeface="Segoe UI"/>
              </a:rPr>
              <a:t>Perform data wrangling to get the data in a format suitable for analysis</a:t>
            </a:r>
          </a:p>
          <a:p>
            <a:r>
              <a:rPr lang="en-US" sz="1372" b="1" dirty="0">
                <a:gradFill>
                  <a:gsLst>
                    <a:gs pos="2917">
                      <a:prstClr val="black"/>
                    </a:gs>
                    <a:gs pos="30000">
                      <a:prstClr val="black"/>
                    </a:gs>
                  </a:gsLst>
                  <a:lin ang="5400000" scaled="0"/>
                </a:gradFill>
                <a:latin typeface="Segoe UI"/>
              </a:rPr>
              <a:t>Explore and understand the data</a:t>
            </a:r>
          </a:p>
          <a:p>
            <a:r>
              <a:rPr lang="en-US" sz="1372" b="1" dirty="0">
                <a:gradFill>
                  <a:gsLst>
                    <a:gs pos="2917">
                      <a:prstClr val="black"/>
                    </a:gs>
                    <a:gs pos="30000">
                      <a:prstClr val="black"/>
                    </a:gs>
                  </a:gsLst>
                  <a:lin ang="5400000" scaled="0"/>
                </a:gradFill>
                <a:latin typeface="Segoe UI"/>
              </a:rPr>
              <a:t>Identify or create the features needed for your model</a:t>
            </a:r>
          </a:p>
        </p:txBody>
      </p:sp>
      <p:cxnSp>
        <p:nvCxnSpPr>
          <p:cNvPr id="14" name="Straight Connector 13">
            <a:extLst>
              <a:ext uri="{FF2B5EF4-FFF2-40B4-BE49-F238E27FC236}">
                <a16:creationId xmlns:a16="http://schemas.microsoft.com/office/drawing/2014/main" id="{D7244A4C-FDF1-45BB-A31A-7E11CE75440E}"/>
              </a:ext>
            </a:extLst>
          </p:cNvPr>
          <p:cNvCxnSpPr>
            <a:cxnSpLocks/>
            <a:endCxn id="13" idx="0"/>
          </p:cNvCxnSpPr>
          <p:nvPr/>
        </p:nvCxnSpPr>
        <p:spPr>
          <a:xfrm flipH="1">
            <a:off x="2735771" y="3347796"/>
            <a:ext cx="1119574" cy="1026611"/>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F6046F0-14E1-420C-B3CB-900B3BB12A2A}"/>
              </a:ext>
            </a:extLst>
          </p:cNvPr>
          <p:cNvCxnSpPr>
            <a:cxnSpLocks/>
            <a:endCxn id="16" idx="3"/>
          </p:cNvCxnSpPr>
          <p:nvPr/>
        </p:nvCxnSpPr>
        <p:spPr>
          <a:xfrm flipH="1">
            <a:off x="5123303" y="3348499"/>
            <a:ext cx="518840" cy="2804861"/>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85E5432-4312-4A20-B3FC-6049411F7D2D}"/>
              </a:ext>
            </a:extLst>
          </p:cNvPr>
          <p:cNvSpPr/>
          <p:nvPr/>
        </p:nvSpPr>
        <p:spPr bwMode="auto">
          <a:xfrm>
            <a:off x="356195" y="5617227"/>
            <a:ext cx="4767108"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sp>
        <p:nvSpPr>
          <p:cNvPr id="20" name="Rectangle 19">
            <a:extLst>
              <a:ext uri="{FF2B5EF4-FFF2-40B4-BE49-F238E27FC236}">
                <a16:creationId xmlns:a16="http://schemas.microsoft.com/office/drawing/2014/main" id="{8FF63986-822A-4C91-9E3D-A9E5815174A1}"/>
              </a:ext>
            </a:extLst>
          </p:cNvPr>
          <p:cNvSpPr/>
          <p:nvPr/>
        </p:nvSpPr>
        <p:spPr bwMode="auto">
          <a:xfrm>
            <a:off x="5577716" y="4384725"/>
            <a:ext cx="5200686"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cxnSp>
        <p:nvCxnSpPr>
          <p:cNvPr id="21" name="Straight Connector 20">
            <a:extLst>
              <a:ext uri="{FF2B5EF4-FFF2-40B4-BE49-F238E27FC236}">
                <a16:creationId xmlns:a16="http://schemas.microsoft.com/office/drawing/2014/main" id="{F164CF52-EB5A-4ED0-A10D-56375D9DC24B}"/>
              </a:ext>
            </a:extLst>
          </p:cNvPr>
          <p:cNvCxnSpPr>
            <a:cxnSpLocks/>
            <a:endCxn id="20" idx="0"/>
          </p:cNvCxnSpPr>
          <p:nvPr/>
        </p:nvCxnSpPr>
        <p:spPr>
          <a:xfrm flipH="1">
            <a:off x="8178059" y="3347796"/>
            <a:ext cx="88634" cy="103692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66D440D-F7E5-4DE2-86DC-BED5620074F1}"/>
              </a:ext>
            </a:extLst>
          </p:cNvPr>
          <p:cNvSpPr/>
          <p:nvPr/>
        </p:nvSpPr>
        <p:spPr bwMode="auto">
          <a:xfrm>
            <a:off x="5577716" y="5617227"/>
            <a:ext cx="5236563"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Package</a:t>
            </a:r>
            <a:r>
              <a:rPr lang="en-US" sz="1372" dirty="0">
                <a:gradFill>
                  <a:gsLst>
                    <a:gs pos="2917">
                      <a:prstClr val="black"/>
                    </a:gs>
                    <a:gs pos="30000">
                      <a:prstClr val="black"/>
                    </a:gs>
                  </a:gsLst>
                  <a:lin ang="5400000" scaled="0"/>
                </a:gradFill>
              </a:rPr>
              <a:t> </a:t>
            </a:r>
            <a:r>
              <a:rPr lang="en-US" sz="1372" b="1" dirty="0">
                <a:gradFill>
                  <a:gsLst>
                    <a:gs pos="2917">
                      <a:prstClr val="black"/>
                    </a:gs>
                    <a:gs pos="30000">
                      <a:prstClr val="black"/>
                    </a:gs>
                  </a:gsLst>
                  <a:lin ang="5400000" scaled="0"/>
                </a:gradFill>
                <a:latin typeface="Segoe UI"/>
              </a:rPr>
              <a:t>the model and dependencies up for deployment</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Use it in a web service or within an API in an application</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Measure the ongoing performance of the model</a:t>
            </a:r>
          </a:p>
        </p:txBody>
      </p:sp>
      <p:cxnSp>
        <p:nvCxnSpPr>
          <p:cNvPr id="32" name="Straight Connector 31">
            <a:extLst>
              <a:ext uri="{FF2B5EF4-FFF2-40B4-BE49-F238E27FC236}">
                <a16:creationId xmlns:a16="http://schemas.microsoft.com/office/drawing/2014/main" id="{7DF00DCB-9853-4532-91EA-A16184206BF4}"/>
              </a:ext>
            </a:extLst>
          </p:cNvPr>
          <p:cNvCxnSpPr>
            <a:cxnSpLocks/>
            <a:endCxn id="31" idx="3"/>
          </p:cNvCxnSpPr>
          <p:nvPr/>
        </p:nvCxnSpPr>
        <p:spPr>
          <a:xfrm>
            <a:off x="10637837" y="3386710"/>
            <a:ext cx="176442" cy="2766650"/>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5AE8092B-B1CB-42AF-A497-DBA176E49B11}"/>
              </a:ext>
            </a:extLst>
          </p:cNvPr>
          <p:cNvSpPr/>
          <p:nvPr/>
        </p:nvSpPr>
        <p:spPr bwMode="auto">
          <a:xfrm>
            <a:off x="8234929" y="306713"/>
            <a:ext cx="4073569" cy="845335"/>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rPr>
              <a:t>As the data environment changes and affect model performance, retrain the model on fresh data</a:t>
            </a:r>
          </a:p>
        </p:txBody>
      </p:sp>
      <p:cxnSp>
        <p:nvCxnSpPr>
          <p:cNvPr id="59" name="Straight Connector 58">
            <a:extLst>
              <a:ext uri="{FF2B5EF4-FFF2-40B4-BE49-F238E27FC236}">
                <a16:creationId xmlns:a16="http://schemas.microsoft.com/office/drawing/2014/main" id="{E74B0639-84DE-47F5-92D6-DD54F3FFF7B8}"/>
              </a:ext>
            </a:extLst>
          </p:cNvPr>
          <p:cNvCxnSpPr>
            <a:cxnSpLocks/>
            <a:endCxn id="58" idx="2"/>
          </p:cNvCxnSpPr>
          <p:nvPr/>
        </p:nvCxnSpPr>
        <p:spPr>
          <a:xfrm flipV="1">
            <a:off x="10007622" y="1152048"/>
            <a:ext cx="264092" cy="59261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D3464751-6EBF-4DD2-A2D0-5128BDD379AE}"/>
              </a:ext>
            </a:extLst>
          </p:cNvPr>
          <p:cNvSpPr/>
          <p:nvPr/>
        </p:nvSpPr>
        <p:spPr>
          <a:xfrm>
            <a:off x="916589" y="3622988"/>
            <a:ext cx="1241430" cy="369332"/>
          </a:xfrm>
          <a:prstGeom prst="rect">
            <a:avLst/>
          </a:prstGeom>
        </p:spPr>
        <p:txBody>
          <a:bodyPr wrap="none">
            <a:spAutoFit/>
          </a:bodyPr>
          <a:lstStyle/>
          <a:p>
            <a:pPr lvl="0"/>
            <a:r>
              <a:rPr lang="en-US" dirty="0">
                <a:solidFill>
                  <a:schemeClr val="accent5"/>
                </a:solidFill>
              </a:rPr>
              <a:t>Write Code</a:t>
            </a:r>
          </a:p>
        </p:txBody>
      </p:sp>
      <p:sp>
        <p:nvSpPr>
          <p:cNvPr id="65" name="Rectangle 64">
            <a:extLst>
              <a:ext uri="{FF2B5EF4-FFF2-40B4-BE49-F238E27FC236}">
                <a16:creationId xmlns:a16="http://schemas.microsoft.com/office/drawing/2014/main" id="{4084626A-D000-4EFD-8CC5-5F5610ACD9F8}"/>
              </a:ext>
            </a:extLst>
          </p:cNvPr>
          <p:cNvSpPr/>
          <p:nvPr/>
        </p:nvSpPr>
        <p:spPr>
          <a:xfrm>
            <a:off x="3110398" y="3538288"/>
            <a:ext cx="1489895" cy="646331"/>
          </a:xfrm>
          <a:prstGeom prst="rect">
            <a:avLst/>
          </a:prstGeom>
        </p:spPr>
        <p:txBody>
          <a:bodyPr wrap="none">
            <a:spAutoFit/>
          </a:bodyPr>
          <a:lstStyle/>
          <a:p>
            <a:pPr lvl="0"/>
            <a:r>
              <a:rPr lang="en-US" dirty="0">
                <a:solidFill>
                  <a:schemeClr val="accent5"/>
                </a:solidFill>
              </a:rPr>
              <a:t>Write Queries</a:t>
            </a:r>
            <a:br>
              <a:rPr lang="en-US" dirty="0">
                <a:solidFill>
                  <a:schemeClr val="accent5"/>
                </a:solidFill>
              </a:rPr>
            </a:br>
            <a:r>
              <a:rPr lang="en-US" dirty="0">
                <a:solidFill>
                  <a:schemeClr val="accent5"/>
                </a:solidFill>
              </a:rPr>
              <a:t>&amp; Code</a:t>
            </a:r>
          </a:p>
        </p:txBody>
      </p:sp>
      <p:sp>
        <p:nvSpPr>
          <p:cNvPr id="66" name="Rectangle 65">
            <a:extLst>
              <a:ext uri="{FF2B5EF4-FFF2-40B4-BE49-F238E27FC236}">
                <a16:creationId xmlns:a16="http://schemas.microsoft.com/office/drawing/2014/main" id="{CC6ABDE5-7885-4739-933B-81A9BA24813E}"/>
              </a:ext>
            </a:extLst>
          </p:cNvPr>
          <p:cNvSpPr/>
          <p:nvPr/>
        </p:nvSpPr>
        <p:spPr>
          <a:xfrm>
            <a:off x="5243810" y="3538288"/>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7" name="Rectangle 66">
            <a:extLst>
              <a:ext uri="{FF2B5EF4-FFF2-40B4-BE49-F238E27FC236}">
                <a16:creationId xmlns:a16="http://schemas.microsoft.com/office/drawing/2014/main" id="{14F2ABD2-EC00-46D7-A049-444CCAF26B29}"/>
              </a:ext>
            </a:extLst>
          </p:cNvPr>
          <p:cNvSpPr/>
          <p:nvPr/>
        </p:nvSpPr>
        <p:spPr>
          <a:xfrm>
            <a:off x="7533930" y="3545891"/>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8" name="Rectangle 67">
            <a:extLst>
              <a:ext uri="{FF2B5EF4-FFF2-40B4-BE49-F238E27FC236}">
                <a16:creationId xmlns:a16="http://schemas.microsoft.com/office/drawing/2014/main" id="{E57863B6-FF5B-4403-AC07-29326054A9B9}"/>
              </a:ext>
            </a:extLst>
          </p:cNvPr>
          <p:cNvSpPr/>
          <p:nvPr/>
        </p:nvSpPr>
        <p:spPr>
          <a:xfrm>
            <a:off x="9927513" y="3681594"/>
            <a:ext cx="1225913" cy="369332"/>
          </a:xfrm>
          <a:prstGeom prst="rect">
            <a:avLst/>
          </a:prstGeom>
        </p:spPr>
        <p:txBody>
          <a:bodyPr wrap="none">
            <a:spAutoFit/>
          </a:bodyPr>
          <a:lstStyle/>
          <a:p>
            <a:pPr lvl="0"/>
            <a:r>
              <a:rPr lang="en-US" dirty="0">
                <a:solidFill>
                  <a:schemeClr val="accent5"/>
                </a:solidFill>
              </a:rPr>
              <a:t>Do DevOps</a:t>
            </a:r>
          </a:p>
        </p:txBody>
      </p:sp>
      <p:sp>
        <p:nvSpPr>
          <p:cNvPr id="87" name="Rectangle 86">
            <a:extLst>
              <a:ext uri="{FF2B5EF4-FFF2-40B4-BE49-F238E27FC236}">
                <a16:creationId xmlns:a16="http://schemas.microsoft.com/office/drawing/2014/main" id="{C33C3990-C7B5-42A9-A69D-5C2B608AA88F}"/>
              </a:ext>
            </a:extLst>
          </p:cNvPr>
          <p:cNvSpPr/>
          <p:nvPr/>
        </p:nvSpPr>
        <p:spPr bwMode="auto">
          <a:xfrm>
            <a:off x="138771" y="1321909"/>
            <a:ext cx="2879066" cy="1067597"/>
          </a:xfrm>
          <a:prstGeom prst="rect">
            <a:avLst/>
          </a:prstGeom>
          <a:solidFill>
            <a:schemeClr val="tx2">
              <a:lumMod val="20000"/>
              <a:lumOff val="80000"/>
            </a:schemeClr>
          </a:solidFill>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3200" spc="-51" dirty="0">
                <a:ln w="3175">
                  <a:noFill/>
                </a:ln>
                <a:solidFill>
                  <a:schemeClr val="tx2">
                    <a:lumMod val="60000"/>
                    <a:lumOff val="40000"/>
                  </a:schemeClr>
                </a:solidFill>
                <a:latin typeface="+mj-lt"/>
                <a:ea typeface="+mj-ea"/>
                <a:cs typeface="+mj-cs"/>
              </a:rPr>
              <a:t>Developer</a:t>
            </a:r>
            <a:r>
              <a:rPr lang="en-US" sz="1372" b="1" dirty="0">
                <a:solidFill>
                  <a:schemeClr val="tx2">
                    <a:lumMod val="60000"/>
                    <a:lumOff val="40000"/>
                  </a:schemeClr>
                </a:solidFill>
                <a:latin typeface="Segoe UI"/>
              </a:rPr>
              <a:t> </a:t>
            </a:r>
            <a:r>
              <a:rPr lang="en-US" sz="3200" spc="-51" dirty="0">
                <a:ln w="3175">
                  <a:noFill/>
                </a:ln>
                <a:solidFill>
                  <a:schemeClr val="tx2">
                    <a:lumMod val="60000"/>
                    <a:lumOff val="40000"/>
                  </a:schemeClr>
                </a:solidFill>
                <a:latin typeface="+mj-lt"/>
                <a:ea typeface="+mj-ea"/>
                <a:cs typeface="+mj-cs"/>
              </a:rPr>
              <a:t>Lens</a:t>
            </a:r>
          </a:p>
        </p:txBody>
      </p:sp>
      <p:cxnSp>
        <p:nvCxnSpPr>
          <p:cNvPr id="88" name="Straight Connector 87">
            <a:extLst>
              <a:ext uri="{FF2B5EF4-FFF2-40B4-BE49-F238E27FC236}">
                <a16:creationId xmlns:a16="http://schemas.microsoft.com/office/drawing/2014/main" id="{EF75BAAE-2B13-4507-80C6-E5C947D9E6EC}"/>
              </a:ext>
            </a:extLst>
          </p:cNvPr>
          <p:cNvCxnSpPr>
            <a:cxnSpLocks/>
            <a:endCxn id="85" idx="1"/>
          </p:cNvCxnSpPr>
          <p:nvPr/>
        </p:nvCxnSpPr>
        <p:spPr>
          <a:xfrm>
            <a:off x="574482" y="2389506"/>
            <a:ext cx="263719" cy="1471370"/>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090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
                                        <p:tgtEl>
                                          <p:spTgt spid="13"/>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
                                        <p:tgtEl>
                                          <p:spTgt spid="14"/>
                                        </p:tgtEl>
                                      </p:cBhvr>
                                    </p:animEffect>
                                  </p:childTnLst>
                                </p:cTn>
                              </p:par>
                            </p:childTnLst>
                          </p:cTn>
                        </p:par>
                        <p:par>
                          <p:cTn id="11" fill="hold">
                            <p:stCondLst>
                              <p:cond delay="700"/>
                            </p:stCondLst>
                            <p:childTnLst>
                              <p:par>
                                <p:cTn id="12" presetID="10" presetClass="entr" presetSubtype="0" fill="hold" grpId="0" nodeType="afterEffect">
                                  <p:stCondLst>
                                    <p:cond delay="20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200"/>
                                        <p:tgtEl>
                                          <p:spTgt spid="16"/>
                                        </p:tgtEl>
                                      </p:cBhvr>
                                    </p:animEffect>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200"/>
                                        <p:tgtEl>
                                          <p:spTgt spid="15"/>
                                        </p:tgtEl>
                                      </p:cBhvr>
                                    </p:animEffect>
                                  </p:childTnLst>
                                </p:cTn>
                              </p:par>
                            </p:childTnLst>
                          </p:cTn>
                        </p:par>
                        <p:par>
                          <p:cTn id="18" fill="hold">
                            <p:stCondLst>
                              <p:cond delay="1100"/>
                            </p:stCondLst>
                            <p:childTnLst>
                              <p:par>
                                <p:cTn id="19" presetID="10" presetClass="entr" presetSubtype="0" fill="hold" grpId="0" nodeType="afterEffect">
                                  <p:stCondLst>
                                    <p:cond delay="2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00"/>
                                        <p:tgtEl>
                                          <p:spTgt spid="20"/>
                                        </p:tgtEl>
                                      </p:cBhvr>
                                    </p:animEffect>
                                  </p:childTnLst>
                                </p:cTn>
                              </p:par>
                              <p:par>
                                <p:cTn id="22" presetID="10" presetClass="entr" presetSubtype="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200"/>
                                        <p:tgtEl>
                                          <p:spTgt spid="21"/>
                                        </p:tgtEl>
                                      </p:cBhvr>
                                    </p:animEffect>
                                  </p:childTnLst>
                                </p:cTn>
                              </p:par>
                            </p:childTnLst>
                          </p:cTn>
                        </p:par>
                        <p:par>
                          <p:cTn id="25" fill="hold">
                            <p:stCondLst>
                              <p:cond delay="1500"/>
                            </p:stCondLst>
                            <p:childTnLst>
                              <p:par>
                                <p:cTn id="26" presetID="10" presetClass="entr" presetSubtype="0" fill="hold" grpId="0" nodeType="afterEffect">
                                  <p:stCondLst>
                                    <p:cond delay="3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200"/>
                                        <p:tgtEl>
                                          <p:spTgt spid="31"/>
                                        </p:tgtEl>
                                      </p:cBhvr>
                                    </p:animEffect>
                                  </p:childTnLst>
                                </p:cTn>
                              </p:par>
                              <p:par>
                                <p:cTn id="29" presetID="10" presetClass="entr" presetSubtype="0" fill="hold" nodeType="withEffect">
                                  <p:stCondLst>
                                    <p:cond delay="3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200"/>
                                        <p:tgtEl>
                                          <p:spTgt spid="32"/>
                                        </p:tgtEl>
                                      </p:cBhvr>
                                    </p:animEffect>
                                  </p:childTnLst>
                                </p:cTn>
                              </p:par>
                            </p:childTnLst>
                          </p:cTn>
                        </p:par>
                        <p:par>
                          <p:cTn id="32" fill="hold">
                            <p:stCondLst>
                              <p:cond delay="2000"/>
                            </p:stCondLst>
                            <p:childTnLst>
                              <p:par>
                                <p:cTn id="33" presetID="10" presetClass="entr" presetSubtype="0" fill="hold" grpId="0" nodeType="afterEffect">
                                  <p:stCondLst>
                                    <p:cond delay="5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200"/>
                                        <p:tgtEl>
                                          <p:spTgt spid="58"/>
                                        </p:tgtEl>
                                      </p:cBhvr>
                                    </p:animEffect>
                                  </p:childTnLst>
                                </p:cTn>
                              </p:par>
                              <p:par>
                                <p:cTn id="36" presetID="10" presetClass="entr" presetSubtype="0" fill="hold" nodeType="withEffect">
                                  <p:stCondLst>
                                    <p:cond delay="50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2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3" grpId="0" animBg="1"/>
      <p:bldP spid="16" grpId="0" animBg="1"/>
      <p:bldP spid="20" grpId="0" animBg="1"/>
      <p:bldP spid="31" grpId="0" animBg="1"/>
      <p:bldP spid="58" grpId="0" animBg="1"/>
      <p:bldP spid="64" grpId="0"/>
      <p:bldP spid="65" grpId="0"/>
      <p:bldP spid="66" grpId="0"/>
      <p:bldP spid="67" grpId="0"/>
      <p:bldP spid="68" grpId="0"/>
      <p:bldP spid="8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dirty="0"/>
              <a:t>Spark in Azure Synapse Analytics</a:t>
            </a:r>
          </a:p>
        </p:txBody>
      </p:sp>
    </p:spTree>
    <p:extLst>
      <p:ext uri="{BB962C8B-B14F-4D97-AF65-F5344CB8AC3E}">
        <p14:creationId xmlns:p14="http://schemas.microsoft.com/office/powerpoint/2010/main" val="67631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1121728"/>
          </a:xfrm>
          <a:prstGeom prst="rect">
            <a:avLst/>
          </a:prstGeom>
        </p:spPr>
        <p:txBody>
          <a:bodyPr vert="horz" wrap="square" lIns="0" tIns="13600" rIns="0" bIns="0" rtlCol="0" anchor="t">
            <a:spAutoFit/>
          </a:bodyPr>
          <a:lstStyle/>
          <a:p>
            <a:r>
              <a:rPr lang="en-US" b="1" dirty="0"/>
              <a:t>Runtime language and library support</a:t>
            </a:r>
            <a:br>
              <a:rPr lang="en-US" b="1" dirty="0"/>
            </a:br>
            <a:endParaRPr lang="en-US" b="1" dirty="0"/>
          </a:p>
        </p:txBody>
      </p:sp>
      <p:graphicFrame>
        <p:nvGraphicFramePr>
          <p:cNvPr id="4" name="Table 4">
            <a:extLst>
              <a:ext uri="{FF2B5EF4-FFF2-40B4-BE49-F238E27FC236}">
                <a16:creationId xmlns:a16="http://schemas.microsoft.com/office/drawing/2014/main" id="{46198E43-154E-43D6-8FEB-7E6FAC9F69B3}"/>
              </a:ext>
            </a:extLst>
          </p:cNvPr>
          <p:cNvGraphicFramePr>
            <a:graphicFrameLocks noGrp="1"/>
          </p:cNvGraphicFramePr>
          <p:nvPr>
            <p:extLst>
              <p:ext uri="{D42A27DB-BD31-4B8C-83A1-F6EECF244321}">
                <p14:modId xmlns:p14="http://schemas.microsoft.com/office/powerpoint/2010/main" val="2719851173"/>
              </p:ext>
            </p:extLst>
          </p:nvPr>
        </p:nvGraphicFramePr>
        <p:xfrm>
          <a:off x="595915" y="1211263"/>
          <a:ext cx="11239464" cy="5410201"/>
        </p:xfrm>
        <a:graphic>
          <a:graphicData uri="http://schemas.openxmlformats.org/drawingml/2006/table">
            <a:tbl>
              <a:tblPr firstRow="1" bandRow="1">
                <a:tableStyleId>{5C22544A-7EE6-4342-B048-85BDC9FD1C3A}</a:tableStyleId>
              </a:tblPr>
              <a:tblGrid>
                <a:gridCol w="5619732">
                  <a:extLst>
                    <a:ext uri="{9D8B030D-6E8A-4147-A177-3AD203B41FA5}">
                      <a16:colId xmlns:a16="http://schemas.microsoft.com/office/drawing/2014/main" val="4190178207"/>
                    </a:ext>
                  </a:extLst>
                </a:gridCol>
                <a:gridCol w="5619732">
                  <a:extLst>
                    <a:ext uri="{9D8B030D-6E8A-4147-A177-3AD203B41FA5}">
                      <a16:colId xmlns:a16="http://schemas.microsoft.com/office/drawing/2014/main" val="2951031231"/>
                    </a:ext>
                  </a:extLst>
                </a:gridCol>
              </a:tblGrid>
              <a:tr h="400458">
                <a:tc>
                  <a:txBody>
                    <a:bodyPr/>
                    <a:lstStyle/>
                    <a:p>
                      <a:r>
                        <a:rPr lang="en-US" dirty="0"/>
                        <a:t>Runtimes and services</a:t>
                      </a:r>
                    </a:p>
                  </a:txBody>
                  <a:tcPr/>
                </a:tc>
                <a:tc>
                  <a:txBody>
                    <a:bodyPr/>
                    <a:lstStyle/>
                    <a:p>
                      <a:r>
                        <a:rPr lang="en-US" dirty="0"/>
                        <a:t>Library versions</a:t>
                      </a:r>
                    </a:p>
                  </a:txBody>
                  <a:tcPr/>
                </a:tc>
                <a:extLst>
                  <a:ext uri="{0D108BD9-81ED-4DB2-BD59-A6C34878D82A}">
                    <a16:rowId xmlns:a16="http://schemas.microsoft.com/office/drawing/2014/main" val="1155970848"/>
                  </a:ext>
                </a:extLst>
              </a:tr>
              <a:tr h="400458">
                <a:tc>
                  <a:txBody>
                    <a:bodyPr/>
                    <a:lstStyle/>
                    <a:p>
                      <a:r>
                        <a:rPr lang="en-US" sz="1600" b="1" dirty="0"/>
                        <a:t>Spark</a:t>
                      </a:r>
                      <a:endParaRPr lang="en-US" sz="1600" dirty="0"/>
                    </a:p>
                  </a:txBody>
                  <a:tcPr/>
                </a:tc>
                <a:tc>
                  <a:txBody>
                    <a:bodyPr/>
                    <a:lstStyle/>
                    <a:p>
                      <a:r>
                        <a:rPr lang="en-US" sz="1600" dirty="0"/>
                        <a:t>Spark 2.4 is the currently supported version</a:t>
                      </a:r>
                    </a:p>
                  </a:txBody>
                  <a:tcPr/>
                </a:tc>
                <a:extLst>
                  <a:ext uri="{0D108BD9-81ED-4DB2-BD59-A6C34878D82A}">
                    <a16:rowId xmlns:a16="http://schemas.microsoft.com/office/drawing/2014/main" val="4278107047"/>
                  </a:ext>
                </a:extLst>
              </a:tr>
              <a:tr h="601261">
                <a:tc>
                  <a:txBody>
                    <a:bodyPr/>
                    <a:lstStyle/>
                    <a:p>
                      <a:r>
                        <a:rPr lang="en-US" sz="1600" b="1" dirty="0"/>
                        <a:t>Operating System </a:t>
                      </a:r>
                      <a:endParaRPr lang="en-US" sz="1600" dirty="0"/>
                    </a:p>
                  </a:txBody>
                  <a:tcPr/>
                </a:tc>
                <a:tc>
                  <a:txBody>
                    <a:bodyPr/>
                    <a:lstStyle/>
                    <a:p>
                      <a:r>
                        <a:rPr lang="en-US" sz="1600" dirty="0"/>
                        <a:t>Apache Spark in Azure Synapse runs on Ubuntu version 16.04</a:t>
                      </a:r>
                    </a:p>
                  </a:txBody>
                  <a:tcPr/>
                </a:tc>
                <a:extLst>
                  <a:ext uri="{0D108BD9-81ED-4DB2-BD59-A6C34878D82A}">
                    <a16:rowId xmlns:a16="http://schemas.microsoft.com/office/drawing/2014/main" val="1461853190"/>
                  </a:ext>
                </a:extLst>
              </a:tr>
              <a:tr h="601261">
                <a:tc>
                  <a:txBody>
                    <a:bodyPr/>
                    <a:lstStyle/>
                    <a:p>
                      <a:r>
                        <a:rPr lang="en-US" sz="1600" b="1" dirty="0"/>
                        <a:t>Java</a:t>
                      </a:r>
                      <a:endParaRPr lang="en-US" sz="1600" dirty="0"/>
                    </a:p>
                  </a:txBody>
                  <a:tcPr/>
                </a:tc>
                <a:tc>
                  <a:txBody>
                    <a:bodyPr/>
                    <a:lstStyle/>
                    <a:p>
                      <a:r>
                        <a:rPr lang="en-US" sz="1600" dirty="0"/>
                        <a:t>Apache Spark in Azure Synapse includes Java version 1.8.0_222</a:t>
                      </a:r>
                    </a:p>
                  </a:txBody>
                  <a:tcPr/>
                </a:tc>
                <a:extLst>
                  <a:ext uri="{0D108BD9-81ED-4DB2-BD59-A6C34878D82A}">
                    <a16:rowId xmlns:a16="http://schemas.microsoft.com/office/drawing/2014/main" val="13150517"/>
                  </a:ext>
                </a:extLst>
              </a:tr>
              <a:tr h="400458">
                <a:tc>
                  <a:txBody>
                    <a:bodyPr/>
                    <a:lstStyle/>
                    <a:p>
                      <a:r>
                        <a:rPr lang="en-US" sz="1600" b="1" dirty="0"/>
                        <a:t>Scala</a:t>
                      </a:r>
                      <a:endParaRPr lang="en-US" sz="1600" dirty="0"/>
                    </a:p>
                  </a:txBody>
                  <a:tcPr/>
                </a:tc>
                <a:tc>
                  <a:txBody>
                    <a:bodyPr/>
                    <a:lstStyle/>
                    <a:p>
                      <a:r>
                        <a:rPr lang="en-US" sz="1600" dirty="0"/>
                        <a:t>Apache Spark in Azure Synapse includes Scala 2.11.12</a:t>
                      </a:r>
                    </a:p>
                  </a:txBody>
                  <a:tcPr/>
                </a:tc>
                <a:extLst>
                  <a:ext uri="{0D108BD9-81ED-4DB2-BD59-A6C34878D82A}">
                    <a16:rowId xmlns:a16="http://schemas.microsoft.com/office/drawing/2014/main" val="2225045423"/>
                  </a:ext>
                </a:extLst>
              </a:tr>
              <a:tr h="601261">
                <a:tc>
                  <a:txBody>
                    <a:bodyPr/>
                    <a:lstStyle/>
                    <a:p>
                      <a:r>
                        <a:rPr lang="en-US" sz="1600" b="1" dirty="0"/>
                        <a:t>.NET Core </a:t>
                      </a:r>
                      <a:endParaRPr lang="en-US" sz="1600" dirty="0"/>
                    </a:p>
                  </a:txBody>
                  <a:tcPr/>
                </a:tc>
                <a:tc>
                  <a:txBody>
                    <a:bodyPr/>
                    <a:lstStyle/>
                    <a:p>
                      <a:r>
                        <a:rPr lang="en-US" sz="1600" dirty="0"/>
                        <a:t>Apache Spark in Azure Synapse includes .NET Core 3.0</a:t>
                      </a:r>
                    </a:p>
                  </a:txBody>
                  <a:tcPr/>
                </a:tc>
                <a:extLst>
                  <a:ext uri="{0D108BD9-81ED-4DB2-BD59-A6C34878D82A}">
                    <a16:rowId xmlns:a16="http://schemas.microsoft.com/office/drawing/2014/main" val="2624067827"/>
                  </a:ext>
                </a:extLst>
              </a:tr>
              <a:tr h="601261">
                <a:tc>
                  <a:txBody>
                    <a:bodyPr/>
                    <a:lstStyle/>
                    <a:p>
                      <a:r>
                        <a:rPr lang="en-US" sz="1600" b="1" dirty="0"/>
                        <a:t>.NET Support for Apache Spark</a:t>
                      </a:r>
                      <a:endParaRPr lang="en-US" sz="1600" dirty="0"/>
                    </a:p>
                  </a:txBody>
                  <a:tcPr/>
                </a:tc>
                <a:tc>
                  <a:txBody>
                    <a:bodyPr/>
                    <a:lstStyle/>
                    <a:p>
                      <a:r>
                        <a:rPr lang="en-US" sz="1600" dirty="0"/>
                        <a:t>Azure Synapse includes .NET Support for Apache Spark 0.11.0</a:t>
                      </a:r>
                    </a:p>
                  </a:txBody>
                  <a:tcPr/>
                </a:tc>
                <a:extLst>
                  <a:ext uri="{0D108BD9-81ED-4DB2-BD59-A6C34878D82A}">
                    <a16:rowId xmlns:a16="http://schemas.microsoft.com/office/drawing/2014/main" val="1832431182"/>
                  </a:ext>
                </a:extLst>
              </a:tr>
              <a:tr h="601261">
                <a:tc>
                  <a:txBody>
                    <a:bodyPr/>
                    <a:lstStyle/>
                    <a:p>
                      <a:r>
                        <a:rPr lang="en-US" sz="1600" b="1" dirty="0"/>
                        <a:t>Delta Lake</a:t>
                      </a:r>
                      <a:endParaRPr lang="en-US" sz="1600" dirty="0"/>
                    </a:p>
                  </a:txBody>
                  <a:tcPr/>
                </a:tc>
                <a:tc>
                  <a:txBody>
                    <a:bodyPr/>
                    <a:lstStyle/>
                    <a:p>
                      <a:r>
                        <a:rPr lang="en-US" sz="1600" dirty="0"/>
                        <a:t>Synapse Analytics includes support for Delta Lake 0.6.0</a:t>
                      </a:r>
                    </a:p>
                  </a:txBody>
                  <a:tcPr/>
                </a:tc>
                <a:extLst>
                  <a:ext uri="{0D108BD9-81ED-4DB2-BD59-A6C34878D82A}">
                    <a16:rowId xmlns:a16="http://schemas.microsoft.com/office/drawing/2014/main" val="355662571"/>
                  </a:ext>
                </a:extLst>
              </a:tr>
              <a:tr h="601261">
                <a:tc>
                  <a:txBody>
                    <a:bodyPr/>
                    <a:lstStyle/>
                    <a:p>
                      <a:r>
                        <a:rPr lang="en-US" sz="1600" b="1" dirty="0"/>
                        <a:t>Python</a:t>
                      </a:r>
                      <a:endParaRPr lang="en-US" sz="1600" dirty="0"/>
                    </a:p>
                  </a:txBody>
                  <a:tcPr/>
                </a:tc>
                <a:tc>
                  <a:txBody>
                    <a:bodyPr/>
                    <a:lstStyle/>
                    <a:p>
                      <a:r>
                        <a:rPr lang="en-US" sz="1600" dirty="0"/>
                        <a:t>Apache Spark in Azure Synapse includes an installation of Python version 3.6.1. </a:t>
                      </a:r>
                    </a:p>
                  </a:txBody>
                  <a:tcPr/>
                </a:tc>
                <a:extLst>
                  <a:ext uri="{0D108BD9-81ED-4DB2-BD59-A6C34878D82A}">
                    <a16:rowId xmlns:a16="http://schemas.microsoft.com/office/drawing/2014/main" val="400221016"/>
                  </a:ext>
                </a:extLst>
              </a:tr>
              <a:tr h="601261">
                <a:tc>
                  <a:txBody>
                    <a:bodyPr/>
                    <a:lstStyle/>
                    <a:p>
                      <a:pPr marL="0" marR="0" lvl="0" indent="0" algn="l" defTabSz="951304" rtl="0" eaLnBrk="1" fontAlgn="auto" latinLnBrk="0" hangingPunct="1">
                        <a:lnSpc>
                          <a:spcPct val="100000"/>
                        </a:lnSpc>
                        <a:spcBef>
                          <a:spcPts val="0"/>
                        </a:spcBef>
                        <a:spcAft>
                          <a:spcPts val="0"/>
                        </a:spcAft>
                        <a:buClrTx/>
                        <a:buSzTx/>
                        <a:buFontTx/>
                        <a:buNone/>
                        <a:tabLst/>
                        <a:defRPr/>
                      </a:pPr>
                      <a:r>
                        <a:rPr lang="en-US" sz="1600" b="1" dirty="0"/>
                        <a:t>Scala and Java libraries</a:t>
                      </a:r>
                    </a:p>
                    <a:p>
                      <a:endParaRPr lang="en-US" sz="1600" dirty="0"/>
                    </a:p>
                  </a:txBody>
                  <a:tcPr/>
                </a:tc>
                <a:tc>
                  <a:txBody>
                    <a:bodyPr/>
                    <a:lstStyle/>
                    <a:p>
                      <a:r>
                        <a:rPr lang="en-US" sz="1600" dirty="0">
                          <a:hlinkClick r:id="rId3"/>
                        </a:rPr>
                        <a:t>https://docs.microsoft.com/en-us/azure/synapse-analytics/spark/apache-spark-version-support</a:t>
                      </a:r>
                      <a:endParaRPr lang="en-US" sz="1600" dirty="0"/>
                    </a:p>
                  </a:txBody>
                  <a:tcPr/>
                </a:tc>
                <a:extLst>
                  <a:ext uri="{0D108BD9-81ED-4DB2-BD59-A6C34878D82A}">
                    <a16:rowId xmlns:a16="http://schemas.microsoft.com/office/drawing/2014/main" val="2901344632"/>
                  </a:ext>
                </a:extLst>
              </a:tr>
            </a:tbl>
          </a:graphicData>
        </a:graphic>
      </p:graphicFrame>
    </p:spTree>
    <p:extLst>
      <p:ext uri="{BB962C8B-B14F-4D97-AF65-F5344CB8AC3E}">
        <p14:creationId xmlns:p14="http://schemas.microsoft.com/office/powerpoint/2010/main" val="11263367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11436</TotalTime>
  <Words>1103</Words>
  <Application>Microsoft Office PowerPoint</Application>
  <PresentationFormat>Custom</PresentationFormat>
  <Paragraphs>197</Paragraphs>
  <Slides>16</Slides>
  <Notes>10</Notes>
  <HiddenSlides>3</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16</vt:i4>
      </vt:variant>
    </vt:vector>
  </HeadingPairs>
  <TitlesOfParts>
    <vt:vector size="26" baseType="lpstr">
      <vt:lpstr>Arial</vt:lpstr>
      <vt:lpstr>Arial Nova</vt:lpstr>
      <vt:lpstr>Calibri</vt:lpstr>
      <vt:lpstr>Consolas</vt:lpstr>
      <vt:lpstr>Segoe UI</vt:lpstr>
      <vt:lpstr>Segoe UI Light</vt:lpstr>
      <vt:lpstr>Segoe UI Semibold</vt:lpstr>
      <vt:lpstr>Wingdings</vt:lpstr>
      <vt:lpstr>Analytics Surge</vt:lpstr>
      <vt:lpstr>2_Microsoft Generic 2019</vt:lpstr>
      <vt:lpstr>Design Presentation: Spark and ML</vt:lpstr>
      <vt:lpstr>PowerPoint Presentation</vt:lpstr>
      <vt:lpstr>Topics Covered</vt:lpstr>
      <vt:lpstr>Spark and Machine Learning in Azure Synapse</vt:lpstr>
      <vt:lpstr>Agenda</vt:lpstr>
      <vt:lpstr>The Data Science Process</vt:lpstr>
      <vt:lpstr>Introducing the Data Science Process</vt:lpstr>
      <vt:lpstr>Spark in Azure Synapse Analytics</vt:lpstr>
      <vt:lpstr>Runtime language and library support </vt:lpstr>
      <vt:lpstr>Optimize Apache Spark jobs (preview) </vt:lpstr>
      <vt:lpstr>Development: Visualize data in a notebook </vt:lpstr>
      <vt:lpstr>Machine Learning</vt:lpstr>
      <vt:lpstr>Machine Learning in Azure Synapse Analytics</vt:lpstr>
      <vt:lpstr>Using AutoML from Synapse Spark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Roxana Goidaci</cp:lastModifiedBy>
  <cp:revision>316</cp:revision>
  <dcterms:created xsi:type="dcterms:W3CDTF">2016-03-10T00:17:44Z</dcterms:created>
  <dcterms:modified xsi:type="dcterms:W3CDTF">2020-07-27T12:40:05Z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